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428" r:id="rId3"/>
    <p:sldId id="430" r:id="rId4"/>
    <p:sldId id="452" r:id="rId5"/>
    <p:sldId id="389" r:id="rId6"/>
    <p:sldId id="432" r:id="rId7"/>
    <p:sldId id="436" r:id="rId8"/>
    <p:sldId id="433" r:id="rId9"/>
    <p:sldId id="453" r:id="rId10"/>
    <p:sldId id="263" r:id="rId11"/>
    <p:sldId id="257" r:id="rId12"/>
    <p:sldId id="259" r:id="rId13"/>
    <p:sldId id="431" r:id="rId14"/>
    <p:sldId id="438" r:id="rId15"/>
    <p:sldId id="439" r:id="rId16"/>
    <p:sldId id="441" r:id="rId17"/>
    <p:sldId id="442" r:id="rId18"/>
    <p:sldId id="443" r:id="rId19"/>
    <p:sldId id="444" r:id="rId20"/>
    <p:sldId id="445" r:id="rId21"/>
    <p:sldId id="446" r:id="rId22"/>
    <p:sldId id="448" r:id="rId23"/>
    <p:sldId id="449" r:id="rId24"/>
    <p:sldId id="450" r:id="rId25"/>
    <p:sldId id="434" r:id="rId26"/>
    <p:sldId id="45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66CCFF"/>
    <a:srgbClr val="FF9999"/>
    <a:srgbClr val="ECB2EC"/>
    <a:srgbClr val="4472C4"/>
    <a:srgbClr val="CCFF99"/>
    <a:srgbClr val="FFFF66"/>
    <a:srgbClr val="FF33CC"/>
    <a:srgbClr val="A5A5A5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7" autoAdjust="0"/>
    <p:restoredTop sz="65930" autoAdjust="0"/>
  </p:normalViewPr>
  <p:slideViewPr>
    <p:cSldViewPr snapToGrid="0">
      <p:cViewPr varScale="1">
        <p:scale>
          <a:sx n="72" d="100"/>
          <a:sy n="72" d="100"/>
        </p:scale>
        <p:origin x="6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oompunya091061\Dropbox\Dropbox\&#3585;&#3616;&#3611;&#3609;\&#3649;&#3610;&#3610;&#3626;&#3635;&#3619;&#3623;&#3592;&#3616;&#3641;&#3617;&#3636;&#3611;&#3633;&#3597;&#3597;&#3634;\&#3585;&#3619;&#3634;&#3615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oompunya091061\Dropbox\Dropbox\&#3585;&#3616;&#3611;&#3609;\&#3649;&#3610;&#3610;&#3626;&#3635;&#3619;&#3623;&#3592;&#3616;&#3641;&#3617;&#3636;&#3611;&#3633;&#3597;&#3597;&#3634;\&#3605;&#3634;&#3619;&#3634;&#3591;1-2%20copy(AutoRecovered)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oompunya091061\Dropbox\Dropbox\&#3585;&#3616;&#3611;&#3609;\&#3649;&#3610;&#3610;&#3626;&#3635;&#3619;&#3623;&#3592;&#3616;&#3641;&#3617;&#3636;&#3611;&#3633;&#3597;&#3597;&#3634;\&#3605;&#3634;&#3619;&#3634;&#3591;1-2%20copy(AutoRecovered)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oompunya091061\Dropbox\Dropbox\&#3585;&#3616;&#3611;&#3609;\&#3649;&#3610;&#3610;&#3626;&#3635;&#3619;&#3623;&#3592;&#3616;&#3641;&#3617;&#3636;&#3611;&#3633;&#3597;&#3597;&#3634;\&#3605;&#3634;&#3619;&#3634;&#3591;1-2%20copy(AutoRecovered)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oompunya091061\Dropbox\Dropbox\&#3585;&#3616;&#3611;&#3609;\&#3649;&#3610;&#3610;&#3626;&#3635;&#3619;&#3623;&#3592;&#3616;&#3641;&#3617;&#3636;&#3611;&#3633;&#3597;&#3597;&#3634;\&#3605;&#3634;&#3619;&#3634;&#3591;1-2%20copy(AutoRecovered)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oompunya091061\Dropbox\Dropbox\&#3585;&#3616;&#3611;&#3609;\&#3649;&#3610;&#3610;&#3626;&#3635;&#3619;&#3623;&#3592;&#3616;&#3641;&#3617;&#3636;&#3611;&#3633;&#3597;&#3597;&#3634;\&#3605;&#3634;&#3619;&#3634;&#3591;1-2%20copy(AutoRecovered)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oompunya091061\Dropbox\Dropbox\&#3585;&#3616;&#3611;&#3609;\&#3649;&#3610;&#3610;&#3626;&#3635;&#3619;&#3623;&#3592;&#3616;&#3641;&#3617;&#3636;&#3611;&#3633;&#3597;&#3597;&#3634;\&#3605;&#3634;&#3619;&#3634;&#3591;1-2%20copy(AutoRecovered)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oompunya091061\Dropbox\Dropbox\&#3585;&#3616;&#3611;&#3609;\&#3649;&#3610;&#3610;&#3626;&#3635;&#3619;&#3623;&#3592;&#3616;&#3641;&#3617;&#3636;&#3611;&#3633;&#3597;&#3597;&#3634;\&#3605;&#3634;&#3619;&#3634;&#3591;1-2%20copy(AutoRecovered)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&#3648;&#3623;&#3636;&#3619;&#3660;&#3585;&#3610;&#3640;&#3658;&#3585;3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oompunya091061\Dropbox\Dropbox\&#3585;&#3616;&#3611;&#3609;\&#3649;&#3610;&#3610;&#3626;&#3635;&#3619;&#3623;&#3592;&#3616;&#3641;&#3617;&#3636;&#3611;&#3633;&#3597;&#3597;&#3634;\&#3605;&#3634;&#3619;&#3634;&#3591;1-2%20copy(AutoRecovered)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oompunya091061\Dropbox\Dropbox\&#3585;&#3616;&#3611;&#3609;\&#3649;&#3610;&#3610;&#3626;&#3635;&#3619;&#3623;&#3592;&#3616;&#3641;&#3617;&#3636;&#3611;&#3633;&#3597;&#3597;&#3634;\&#3605;&#3634;&#3619;&#3634;&#3591;1-2%20copy(AutoRecovered)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oompunya091061\Dropbox\Dropbox\&#3585;&#3616;&#3611;&#3609;\&#3649;&#3610;&#3610;&#3626;&#3635;&#3619;&#3623;&#3592;&#3616;&#3641;&#3617;&#3636;&#3611;&#3633;&#3597;&#3597;&#3634;\&#3605;&#3634;&#3619;&#3634;&#3591;1-2%20copy(AutoRecovered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oompunya091061\Dropbox\Dropbox\&#3585;&#3616;&#3611;&#3609;\&#3649;&#3610;&#3610;&#3626;&#3635;&#3619;&#3623;&#3592;&#3616;&#3641;&#3617;&#3636;&#3611;&#3633;&#3597;&#3597;&#3634;\&#3605;&#3634;&#3619;&#3634;&#3591;1-2%20copy(AutoRecovered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oompunya091061\Dropbox\Dropbox\&#3585;&#3616;&#3611;&#3609;\&#3649;&#3610;&#3610;&#3626;&#3635;&#3619;&#3623;&#3592;&#3616;&#3641;&#3617;&#3636;&#3611;&#3633;&#3597;&#3597;&#3634;\&#3605;&#3634;&#3619;&#3634;&#3591;1-2%20copy(AutoRecovered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oompunya091061\Dropbox\Dropbox\&#3585;&#3616;&#3611;&#3609;\&#3649;&#3610;&#3610;&#3626;&#3635;&#3619;&#3623;&#3592;&#3616;&#3641;&#3617;&#3636;&#3611;&#3633;&#3597;&#3597;&#3634;\&#3605;&#3634;&#3619;&#3634;&#3591;1-2%20copy(AutoRecovered)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038745403992844E-2"/>
          <c:y val="3.3259662074827952E-2"/>
          <c:w val="0.90620980368441828"/>
          <c:h val="0.9039034898750538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RSU" panose="02000506040000020003" pitchFamily="2" charset="-34"/>
                    <a:ea typeface="+mn-ea"/>
                    <a:cs typeface="RSU" panose="02000506040000020003" pitchFamily="2" charset="-34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Sheet1!$C$1:$C$11</c:f>
              <c:strCache>
                <c:ptCount val="11"/>
                <c:pt idx="0">
                  <c:v>การผลิตพืช</c:v>
                </c:pt>
                <c:pt idx="1">
                  <c:v>ระบบเกษตร</c:v>
                </c:pt>
                <c:pt idx="2">
                  <c:v>การปรับปรุงบำรุงดิน</c:v>
                </c:pt>
                <c:pt idx="3">
                  <c:v>การกำจัดศัตรูพืช</c:v>
                </c:pt>
                <c:pt idx="4">
                  <c:v>การบริหารจัดการน้ำ</c:v>
                </c:pt>
                <c:pt idx="5">
                  <c:v>อุปกรณ์</c:v>
                </c:pt>
                <c:pt idx="6">
                  <c:v>ปศุสัตว์</c:v>
                </c:pt>
                <c:pt idx="7">
                  <c:v>ประมง</c:v>
                </c:pt>
                <c:pt idx="8">
                  <c:v>การแปรรูปผลผลิตทางการเกษตร</c:v>
                </c:pt>
                <c:pt idx="9">
                  <c:v>ประเพณี วัฒนธรรม และความเชื่อ</c:v>
                </c:pt>
                <c:pt idx="10">
                  <c:v>อื่น ๆ</c:v>
                </c:pt>
              </c:strCache>
            </c:strRef>
          </c:cat>
          <c:val>
            <c:numRef>
              <c:f>Sheet1!$D$1:$D$11</c:f>
              <c:numCache>
                <c:formatCode>General</c:formatCode>
                <c:ptCount val="11"/>
                <c:pt idx="0">
                  <c:v>238</c:v>
                </c:pt>
                <c:pt idx="1">
                  <c:v>35</c:v>
                </c:pt>
                <c:pt idx="2">
                  <c:v>28</c:v>
                </c:pt>
                <c:pt idx="3">
                  <c:v>73</c:v>
                </c:pt>
                <c:pt idx="4">
                  <c:v>14</c:v>
                </c:pt>
                <c:pt idx="5">
                  <c:v>35</c:v>
                </c:pt>
                <c:pt idx="6">
                  <c:v>16</c:v>
                </c:pt>
                <c:pt idx="7">
                  <c:v>16</c:v>
                </c:pt>
                <c:pt idx="8">
                  <c:v>222</c:v>
                </c:pt>
                <c:pt idx="9">
                  <c:v>51</c:v>
                </c:pt>
                <c:pt idx="1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C9-4D56-9487-ACFC09F59FC5}"/>
            </c:ext>
          </c:extLst>
        </c:ser>
        <c:ser>
          <c:idx val="1"/>
          <c:order val="1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RSU" panose="02000506040000020003" pitchFamily="2" charset="-34"/>
                    <a:ea typeface="+mn-ea"/>
                    <a:cs typeface="RSU" panose="02000506040000020003" pitchFamily="2" charset="-34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Sheet1!$C$1:$C$11</c:f>
              <c:strCache>
                <c:ptCount val="11"/>
                <c:pt idx="0">
                  <c:v>การผลิตพืช</c:v>
                </c:pt>
                <c:pt idx="1">
                  <c:v>ระบบเกษตร</c:v>
                </c:pt>
                <c:pt idx="2">
                  <c:v>การปรับปรุงบำรุงดิน</c:v>
                </c:pt>
                <c:pt idx="3">
                  <c:v>การกำจัดศัตรูพืช</c:v>
                </c:pt>
                <c:pt idx="4">
                  <c:v>การบริหารจัดการน้ำ</c:v>
                </c:pt>
                <c:pt idx="5">
                  <c:v>อุปกรณ์</c:v>
                </c:pt>
                <c:pt idx="6">
                  <c:v>ปศุสัตว์</c:v>
                </c:pt>
                <c:pt idx="7">
                  <c:v>ประมง</c:v>
                </c:pt>
                <c:pt idx="8">
                  <c:v>การแปรรูปผลผลิตทางการเกษตร</c:v>
                </c:pt>
                <c:pt idx="9">
                  <c:v>ประเพณี วัฒนธรรม และความเชื่อ</c:v>
                </c:pt>
                <c:pt idx="10">
                  <c:v>อื่น ๆ</c:v>
                </c:pt>
              </c:strCache>
            </c:strRef>
          </c:cat>
          <c:val>
            <c:numRef>
              <c:f>Sheet1!$E$1:$E$11</c:f>
              <c:numCache>
                <c:formatCode>General</c:formatCode>
                <c:ptCount val="11"/>
                <c:pt idx="0">
                  <c:v>207</c:v>
                </c:pt>
                <c:pt idx="1">
                  <c:v>22</c:v>
                </c:pt>
                <c:pt idx="2">
                  <c:v>21</c:v>
                </c:pt>
                <c:pt idx="3">
                  <c:v>59</c:v>
                </c:pt>
                <c:pt idx="4">
                  <c:v>8</c:v>
                </c:pt>
                <c:pt idx="5">
                  <c:v>36</c:v>
                </c:pt>
                <c:pt idx="6">
                  <c:v>20</c:v>
                </c:pt>
                <c:pt idx="7">
                  <c:v>7</c:v>
                </c:pt>
                <c:pt idx="8">
                  <c:v>92</c:v>
                </c:pt>
                <c:pt idx="9">
                  <c:v>39</c:v>
                </c:pt>
                <c:pt idx="1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C9-4D56-9487-ACFC09F59FC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74417072"/>
        <c:axId val="574417400"/>
      </c:barChart>
      <c:catAx>
        <c:axId val="5744170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74417400"/>
        <c:crosses val="autoZero"/>
        <c:auto val="1"/>
        <c:lblAlgn val="ctr"/>
        <c:lblOffset val="100"/>
        <c:noMultiLvlLbl val="0"/>
      </c:catAx>
      <c:valAx>
        <c:axId val="574417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RSU" panose="02000506040000020003" pitchFamily="2" charset="-34"/>
                <a:ea typeface="+mn-ea"/>
                <a:cs typeface="RSU" panose="02000506040000020003" pitchFamily="2" charset="-34"/>
              </a:defRPr>
            </a:pPr>
            <a:endParaRPr lang="en-US"/>
          </a:p>
        </c:txPr>
        <c:crossAx val="574417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RSU" panose="02000506040000020003" pitchFamily="2" charset="-34"/>
          <a:cs typeface="RSU" panose="02000506040000020003" pitchFamily="2" charset="-34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460518854468754E-2"/>
          <c:y val="6.0842389227926848E-2"/>
          <c:w val="0.8997483453039663"/>
          <c:h val="0.93307337184928052"/>
        </c:manualLayout>
      </c:layout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RSU" panose="02000506040000020003" pitchFamily="2" charset="-34"/>
          <a:cs typeface="RSU" panose="02000506040000020003" pitchFamily="2" charset="-34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4472C4"/>
            </a:solidFill>
          </c:spPr>
          <c:dPt>
            <c:idx val="0"/>
            <c:bubble3D val="0"/>
            <c:spPr>
              <a:solidFill>
                <a:srgbClr val="4472C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D96-4E97-9E66-6FF2E03E0553}"/>
              </c:ext>
            </c:extLst>
          </c:dPt>
          <c:dPt>
            <c:idx val="1"/>
            <c:bubble3D val="0"/>
            <c:spPr>
              <a:solidFill>
                <a:srgbClr val="ED7D3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D96-4E97-9E66-6FF2E03E0553}"/>
              </c:ext>
            </c:extLst>
          </c:dPt>
          <c:dPt>
            <c:idx val="2"/>
            <c:bubble3D val="0"/>
            <c:spPr>
              <a:solidFill>
                <a:srgbClr val="A5A5A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D96-4E97-9E66-6FF2E03E0553}"/>
              </c:ext>
            </c:extLst>
          </c:dPt>
          <c:dLbls>
            <c:dLbl>
              <c:idx val="2"/>
              <c:layout>
                <c:manualLayout>
                  <c:x val="5.6373073293488523E-3"/>
                  <c:y val="8.487200476668134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D96-4E97-9E66-6FF2E03E0553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RSU" panose="02000506040000020003" pitchFamily="2" charset="-34"/>
                    <a:ea typeface="+mn-ea"/>
                    <a:cs typeface="RSU" panose="02000506040000020003" pitchFamily="2" charset="-34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ทำกราฟ!$A$183:$A$185</c:f>
              <c:strCache>
                <c:ptCount val="3"/>
                <c:pt idx="0">
                  <c:v>จำนวน 1 - 5 โรงเรือน</c:v>
                </c:pt>
                <c:pt idx="1">
                  <c:v>จำนวน 6 - 10 โรงเรือน</c:v>
                </c:pt>
                <c:pt idx="2">
                  <c:v>จำนวน 10 โรงเรือนขึ้นไป</c:v>
                </c:pt>
              </c:strCache>
            </c:strRef>
          </c:cat>
          <c:val>
            <c:numRef>
              <c:f>ทำกราฟ!$B$183:$B$185</c:f>
              <c:numCache>
                <c:formatCode>0.00</c:formatCode>
                <c:ptCount val="3"/>
                <c:pt idx="0">
                  <c:v>95.91836734693878</c:v>
                </c:pt>
                <c:pt idx="1">
                  <c:v>2.5510204081632653</c:v>
                </c:pt>
                <c:pt idx="2">
                  <c:v>1.5306122448979591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D96-4E97-9E66-6FF2E03E055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>
          <a:latin typeface="RSU" panose="02000506040000020003" pitchFamily="2" charset="-34"/>
          <a:cs typeface="RSU" panose="02000506040000020003" pitchFamily="2" charset="-34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460518854468754E-2"/>
          <c:y val="6.0842389227926848E-2"/>
          <c:w val="0.8997483453039663"/>
          <c:h val="0.93307337184928052"/>
        </c:manualLayout>
      </c:layout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RSU" panose="02000506040000020003" pitchFamily="2" charset="-34"/>
          <a:cs typeface="RSU" panose="02000506040000020003" pitchFamily="2" charset="-34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>
          <a:latin typeface="RSU" panose="02000506040000020003" pitchFamily="2" charset="-34"/>
          <a:cs typeface="RSU" panose="02000506040000020003" pitchFamily="2" charset="-34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3366FF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7CF-4E70-B182-52A1B503377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7CF-4E70-B182-52A1B5033770}"/>
              </c:ext>
            </c:extLst>
          </c:dPt>
          <c:dPt>
            <c:idx val="2"/>
            <c:bubble3D val="0"/>
            <c:spPr>
              <a:solidFill>
                <a:srgbClr val="70AD47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7CF-4E70-B182-52A1B503377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7CF-4E70-B182-52A1B5033770}"/>
              </c:ext>
            </c:extLst>
          </c:dPt>
          <c:dPt>
            <c:idx val="4"/>
            <c:bubble3D val="0"/>
            <c:spPr>
              <a:solidFill>
                <a:srgbClr val="A5A5A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7CF-4E70-B182-52A1B5033770}"/>
              </c:ext>
            </c:extLst>
          </c:dPt>
          <c:dLbls>
            <c:dLbl>
              <c:idx val="0"/>
              <c:layout>
                <c:manualLayout>
                  <c:x val="-0.1241185105958162"/>
                  <c:y val="-0.1892981372517148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7CF-4E70-B182-52A1B5033770}"/>
                </c:ext>
              </c:extLst>
            </c:dLbl>
            <c:dLbl>
              <c:idx val="1"/>
              <c:layout>
                <c:manualLayout>
                  <c:x val="0.11458847702238785"/>
                  <c:y val="7.280793006866179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CF-4E70-B182-52A1B5033770}"/>
                </c:ext>
              </c:extLst>
            </c:dLbl>
            <c:dLbl>
              <c:idx val="2"/>
              <c:layout>
                <c:manualLayout>
                  <c:x val="-9.10289371815384E-2"/>
                  <c:y val="1.697766652579564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7CF-4E70-B182-52A1B5033770}"/>
                </c:ext>
              </c:extLst>
            </c:dLbl>
            <c:dLbl>
              <c:idx val="3"/>
              <c:layout>
                <c:manualLayout>
                  <c:x val="-4.89598570160725E-2"/>
                  <c:y val="-6.578049101818947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7CF-4E70-B182-52A1B5033770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ทำกราฟ!$A$234:$A$238</c:f>
              <c:strCache>
                <c:ptCount val="5"/>
                <c:pt idx="0">
                  <c:v>รดด้วยมือ</c:v>
                </c:pt>
                <c:pt idx="1">
                  <c:v> ตั้งเวลาให้น้ำ</c:v>
                </c:pt>
                <c:pt idx="2">
                  <c:v>ควบคุมผ่านระบบอินเตอร์เน็ต</c:v>
                </c:pt>
                <c:pt idx="3">
                  <c:v>รดด้วยมือ ,ตั้งเวลาให้น้ำ และการควบคุมผ่านระบบอินเตอร์เน็ต</c:v>
                </c:pt>
                <c:pt idx="4">
                  <c:v>อื่นๆ เช่นปั๊มน้ำ เครื่องสูบน้ำ ระบบท่อ เป็นต้น</c:v>
                </c:pt>
              </c:strCache>
            </c:strRef>
          </c:cat>
          <c:val>
            <c:numRef>
              <c:f>ทำกราฟ!$B$234:$B$238</c:f>
              <c:numCache>
                <c:formatCode>0.00</c:formatCode>
                <c:ptCount val="5"/>
                <c:pt idx="0">
                  <c:v>75.144508670520224</c:v>
                </c:pt>
                <c:pt idx="1">
                  <c:v>14.450867052023121</c:v>
                </c:pt>
                <c:pt idx="2">
                  <c:v>0.5780346820809249</c:v>
                </c:pt>
                <c:pt idx="3">
                  <c:v>0.5780346820809249</c:v>
                </c:pt>
                <c:pt idx="4">
                  <c:v>9.2485549132947984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7CF-4E70-B182-52A1B503377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460518854468754E-2"/>
          <c:y val="6.0842389227926848E-2"/>
          <c:w val="0.8997483453039663"/>
          <c:h val="0.93307337184928052"/>
        </c:manualLayout>
      </c:layout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RSU" panose="02000506040000020003" pitchFamily="2" charset="-34"/>
          <a:cs typeface="RSU" panose="02000506040000020003" pitchFamily="2" charset="-34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>
          <a:latin typeface="RSU" panose="02000506040000020003" pitchFamily="2" charset="-34"/>
          <a:cs typeface="RSU" panose="02000506040000020003" pitchFamily="2" charset="-34"/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926688584799079E-2"/>
          <c:y val="2.8482169489092674E-2"/>
          <c:w val="0.49828100362536676"/>
          <c:h val="0.9303769190266623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3366FF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B8D-4A58-A843-B87B996773B6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B8D-4A58-A843-B87B996773B6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B8D-4A58-A843-B87B996773B6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RSU" panose="02000506040000020003" pitchFamily="2" charset="-34"/>
                    <a:ea typeface="+mn-ea"/>
                    <a:cs typeface="RSU" panose="02000506040000020003" pitchFamily="2" charset="-34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'สรุป 25พย62'!$E$296:$E$298</c:f>
              <c:strCache>
                <c:ptCount val="3"/>
                <c:pt idx="0">
                  <c:v>1 โรงเรือน (37 ศพก.)</c:v>
                </c:pt>
                <c:pt idx="1">
                  <c:v>2 โรงเรือน (3 ศพก.)</c:v>
                </c:pt>
                <c:pt idx="2">
                  <c:v>4 โรงเรือน (2 ศพก.)</c:v>
                </c:pt>
              </c:strCache>
            </c:strRef>
          </c:cat>
          <c:val>
            <c:numRef>
              <c:f>'สรุป 25พย62'!$F$296:$F$298</c:f>
              <c:numCache>
                <c:formatCode>0.00</c:formatCode>
                <c:ptCount val="3"/>
                <c:pt idx="0">
                  <c:v>88.095238095238102</c:v>
                </c:pt>
                <c:pt idx="1">
                  <c:v>7.1428571428571432</c:v>
                </c:pt>
                <c:pt idx="2">
                  <c:v>4.7619047619047619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B8D-4A58-A843-B87B996773B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RSU" panose="02000506040000020003" pitchFamily="2" charset="-34"/>
                <a:ea typeface="+mn-ea"/>
                <a:cs typeface="RSU" panose="02000506040000020003" pitchFamily="2" charset="-34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RSU" panose="02000506040000020003" pitchFamily="2" charset="-34"/>
                <a:ea typeface="+mn-ea"/>
                <a:cs typeface="RSU" panose="02000506040000020003" pitchFamily="2" charset="-34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RSU" panose="02000506040000020003" pitchFamily="2" charset="-34"/>
                <a:ea typeface="+mn-ea"/>
                <a:cs typeface="RSU" panose="02000506040000020003" pitchFamily="2" charset="-34"/>
              </a:defRPr>
            </a:pPr>
            <a:endParaRPr lang="en-US"/>
          </a:p>
        </c:txPr>
      </c:legendEntry>
      <c:layout>
        <c:manualLayout>
          <c:xMode val="edge"/>
          <c:yMode val="edge"/>
          <c:x val="0.61957037575350504"/>
          <c:y val="0.30174098916635389"/>
          <c:w val="0.38042962424649501"/>
          <c:h val="0.351865996606531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RSU" panose="02000506040000020003" pitchFamily="2" charset="-34"/>
              <a:ea typeface="+mn-ea"/>
              <a:cs typeface="RSU" panose="02000506040000020003" pitchFamily="2" charset="-34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latin typeface="RSU" panose="02000506040000020003" pitchFamily="2" charset="-34"/>
          <a:cs typeface="RSU" panose="02000506040000020003" pitchFamily="2" charset="-34"/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460518854468754E-2"/>
          <c:y val="6.0842389227926848E-2"/>
          <c:w val="0.8997483453039663"/>
          <c:h val="0.93307337184928052"/>
        </c:manualLayout>
      </c:layout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RSU" panose="02000506040000020003" pitchFamily="2" charset="-34"/>
          <a:cs typeface="RSU" panose="02000506040000020003" pitchFamily="2" charset="-34"/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>
          <a:latin typeface="RSU" panose="02000506040000020003" pitchFamily="2" charset="-34"/>
          <a:cs typeface="RSU" panose="02000506040000020003" pitchFamily="2" charset="-34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D86-4653-8CB3-411667323EE7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D86-4653-8CB3-411667323EE7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D86-4653-8CB3-411667323EE7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D86-4653-8CB3-411667323EE7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RSU" panose="02000506040000020003" pitchFamily="2" charset="-34"/>
                    <a:ea typeface="+mn-ea"/>
                    <a:cs typeface="RSU" panose="02000506040000020003" pitchFamily="2" charset="-34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การได้มา!$B$28:$B$31</c:f>
              <c:numCache>
                <c:formatCode>General</c:formatCode>
                <c:ptCount val="4"/>
                <c:pt idx="0">
                  <c:v>329</c:v>
                </c:pt>
                <c:pt idx="1">
                  <c:v>164</c:v>
                </c:pt>
                <c:pt idx="2">
                  <c:v>324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D86-4653-8CB3-411667323EE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000">
          <a:latin typeface="RSU" panose="02000506040000020003" pitchFamily="2" charset="-34"/>
          <a:cs typeface="RSU" panose="02000506040000020003" pitchFamily="2" charset="-34"/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3366FF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35E-4060-A438-2B62B7D6607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35E-4060-A438-2B62B7D6607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35E-4060-A438-2B62B7D6607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35E-4060-A438-2B62B7D6607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35E-4060-A438-2B62B7D66078}"/>
              </c:ext>
            </c:extLst>
          </c:dPt>
          <c:dLbls>
            <c:dLbl>
              <c:idx val="4"/>
              <c:layout>
                <c:manualLayout>
                  <c:x val="4.6595341801115098E-3"/>
                  <c:y val="0.1482392429783266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35E-4060-A438-2B62B7D66078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การใช้พลังงานแสงอาทิตย์!$C$1:$C$5</c:f>
              <c:strCache>
                <c:ptCount val="5"/>
                <c:pt idx="0">
                  <c:v>ไม่มี</c:v>
                </c:pt>
                <c:pt idx="1">
                  <c:v>ใช้สูบน้ำ</c:v>
                </c:pt>
                <c:pt idx="2">
                  <c:v>ใช้เป็นไฟฟ้าให้แสงสว่าง</c:v>
                </c:pt>
                <c:pt idx="3">
                  <c:v>ใช้อบผลผลิตทางการเกษตร</c:v>
                </c:pt>
                <c:pt idx="4">
                  <c:v>อื่น ๆ</c:v>
                </c:pt>
              </c:strCache>
            </c:strRef>
          </c:cat>
          <c:val>
            <c:numRef>
              <c:f>การใช้พลังงานแสงอาทิตย์!$D$1:$D$5</c:f>
              <c:numCache>
                <c:formatCode>General</c:formatCode>
                <c:ptCount val="5"/>
                <c:pt idx="0">
                  <c:v>539</c:v>
                </c:pt>
                <c:pt idx="1">
                  <c:v>94</c:v>
                </c:pt>
                <c:pt idx="2">
                  <c:v>44</c:v>
                </c:pt>
                <c:pt idx="3">
                  <c:v>17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35E-4060-A438-2B62B7D6607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295-4F78-8259-2FD6EBB7A36E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295-4F78-8259-2FD6EBB7A36E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295-4F78-8259-2FD6EBB7A36E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295-4F78-8259-2FD6EBB7A36E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295-4F78-8259-2FD6EBB7A36E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5295-4F78-8259-2FD6EBB7A36E}"/>
              </c:ext>
            </c:extLst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5295-4F78-8259-2FD6EBB7A36E}"/>
              </c:ext>
            </c:extLst>
          </c:dPt>
          <c:dPt>
            <c:idx val="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5295-4F78-8259-2FD6EBB7A36E}"/>
              </c:ext>
            </c:extLst>
          </c:dPt>
          <c:dLbls>
            <c:dLbl>
              <c:idx val="5"/>
              <c:layout>
                <c:manualLayout>
                  <c:x val="2.6238905520376235E-2"/>
                  <c:y val="0.1299561517794725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295-4F78-8259-2FD6EBB7A36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295-4F78-8259-2FD6EBB7A36E}"/>
                </c:ext>
              </c:extLst>
            </c:dLbl>
            <c:dLbl>
              <c:idx val="7"/>
              <c:layout>
                <c:manualLayout>
                  <c:x val="1.4305299191481657E-2"/>
                  <c:y val="5.583142641301778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295-4F78-8259-2FD6EBB7A36E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RSU" panose="02000506040000020003" pitchFamily="2" charset="-34"/>
                    <a:ea typeface="+mn-ea"/>
                    <a:cs typeface="RSU" panose="02000506040000020003" pitchFamily="2" charset="-34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ทำกราฟ!$A$70:$A$77</c:f>
              <c:strCache>
                <c:ptCount val="8"/>
                <c:pt idx="0">
                  <c:v>ระยะเวลา 1-10 ปี</c:v>
                </c:pt>
                <c:pt idx="1">
                  <c:v>ระยะเวลา 11-20 ปี</c:v>
                </c:pt>
                <c:pt idx="2">
                  <c:v>ระยะเวลา 21-30 ปี</c:v>
                </c:pt>
                <c:pt idx="3">
                  <c:v>ระยะเวลา 31-40 ปี</c:v>
                </c:pt>
                <c:pt idx="4">
                  <c:v>ระยะเวลา 41-50 ปี</c:v>
                </c:pt>
                <c:pt idx="5">
                  <c:v>ระยะเวลา 51-60 ปี</c:v>
                </c:pt>
                <c:pt idx="6">
                  <c:v>ระยะเวลา 61-70 ปี</c:v>
                </c:pt>
                <c:pt idx="7">
                  <c:v>ระยะเวลา 70 ปีขึ้นไป</c:v>
                </c:pt>
              </c:strCache>
            </c:strRef>
          </c:cat>
          <c:val>
            <c:numRef>
              <c:f>ทำกราฟ!$B$70:$B$77</c:f>
              <c:numCache>
                <c:formatCode>0.00</c:formatCode>
                <c:ptCount val="8"/>
                <c:pt idx="0">
                  <c:v>43.869731800766282</c:v>
                </c:pt>
                <c:pt idx="1">
                  <c:v>15.325670498084291</c:v>
                </c:pt>
                <c:pt idx="2">
                  <c:v>9.7701149425287355</c:v>
                </c:pt>
                <c:pt idx="3">
                  <c:v>3.8314176245210727</c:v>
                </c:pt>
                <c:pt idx="4">
                  <c:v>4.5977011494252871</c:v>
                </c:pt>
                <c:pt idx="5">
                  <c:v>2.1072796934865901</c:v>
                </c:pt>
                <c:pt idx="6">
                  <c:v>0.19157088122605365</c:v>
                </c:pt>
                <c:pt idx="7">
                  <c:v>1.3409961685823755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295-4F78-8259-2FD6EBB7A36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636685158225675E-2"/>
          <c:y val="0"/>
          <c:w val="0.9418830526589852"/>
          <c:h val="0.9451951075747069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E00-478B-B691-1D17D4594705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E00-478B-B691-1D17D4594705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E00-478B-B691-1D17D4594705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E00-478B-B691-1D17D4594705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7E00-478B-B691-1D17D4594705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7E00-478B-B691-1D17D4594705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RSU" panose="02000506040000020003" pitchFamily="2" charset="-34"/>
                    <a:ea typeface="+mn-ea"/>
                    <a:cs typeface="RSU" panose="02000506040000020003" pitchFamily="2" charset="-34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การเผยแพร่!$B$57:$B$62</c:f>
              <c:numCache>
                <c:formatCode>General</c:formatCode>
                <c:ptCount val="6"/>
                <c:pt idx="0">
                  <c:v>163</c:v>
                </c:pt>
                <c:pt idx="1">
                  <c:v>172</c:v>
                </c:pt>
                <c:pt idx="2">
                  <c:v>167</c:v>
                </c:pt>
                <c:pt idx="3">
                  <c:v>104</c:v>
                </c:pt>
                <c:pt idx="4">
                  <c:v>134</c:v>
                </c:pt>
                <c:pt idx="5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E00-478B-B691-1D17D459470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latin typeface="RSU" panose="02000506040000020003" pitchFamily="2" charset="-34"/>
          <a:cs typeface="RSU" panose="02000506040000020003" pitchFamily="2" charset="-34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965244727013061E-2"/>
          <c:y val="6.1655306303135069E-4"/>
          <c:w val="0.9418830526589852"/>
          <c:h val="0.94519510757470693"/>
        </c:manualLayout>
      </c:layout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latin typeface="RSU" panose="02000506040000020003" pitchFamily="2" charset="-34"/>
          <a:cs typeface="RSU" panose="02000506040000020003" pitchFamily="2" charset="-34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7776276929217369E-2"/>
          <c:w val="0.93877655216450306"/>
          <c:h val="0.9333801162353954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AA5-4C99-AE52-ED784D5ED9FC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AA5-4C99-AE52-ED784D5ED9FC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AA5-4C99-AE52-ED784D5ED9FC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AA5-4C99-AE52-ED784D5ED9FC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RSU" panose="02000506040000020003" pitchFamily="2" charset="-34"/>
                    <a:ea typeface="+mn-ea"/>
                    <a:cs typeface="RSU" panose="02000506040000020003" pitchFamily="2" charset="-34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Sheet3!$A$15:$A$18</c:f>
              <c:strCache>
                <c:ptCount val="4"/>
                <c:pt idx="0">
                  <c:v>1. อนุรักษ์ให้ภูมิปัญญาท้องถิ่นนั้น คงคุณค่าในชุมชนต่อไป</c:v>
                </c:pt>
                <c:pt idx="1">
                  <c:v>2. รื้อฟื้นภูมิปัญญาท้องถิ่นที่หายไป นำกลับมาใช้ใหม่</c:v>
                </c:pt>
                <c:pt idx="2">
                  <c:v>3. ประยุกต์ต่อยอดภูมิปัญญาท้องถิ่นเดิมให้ดีขึ้นหรือได้สิ่งใหม่</c:v>
                </c:pt>
                <c:pt idx="3">
                  <c:v>4. อื่นๆ</c:v>
                </c:pt>
              </c:strCache>
            </c:strRef>
          </c:cat>
          <c:val>
            <c:numRef>
              <c:f>Sheet3!$B$15:$B$18</c:f>
              <c:numCache>
                <c:formatCode>General</c:formatCode>
                <c:ptCount val="4"/>
                <c:pt idx="0">
                  <c:v>405</c:v>
                </c:pt>
                <c:pt idx="1">
                  <c:v>280</c:v>
                </c:pt>
                <c:pt idx="2">
                  <c:v>395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AA5-4C99-AE52-ED784D5ED9F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latin typeface="RSU" panose="02000506040000020003" pitchFamily="2" charset="-34"/>
          <a:cs typeface="RSU" panose="02000506040000020003" pitchFamily="2" charset="-34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460518854468754E-2"/>
          <c:y val="6.0842389227926848E-2"/>
          <c:w val="0.8997483453039663"/>
          <c:h val="0.9330733718492805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3366FF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BCA-4233-A838-70A44C6420D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BCA-4233-A838-70A44C6420D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BCA-4233-A838-70A44C6420D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BCA-4233-A838-70A44C6420D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BCA-4233-A838-70A44C6420D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6BCA-4233-A838-70A44C6420D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6BCA-4233-A838-70A44C6420D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6BCA-4233-A838-70A44C6420D6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6BCA-4233-A838-70A44C6420D6}"/>
              </c:ext>
            </c:extLst>
          </c:dPt>
          <c:dLbls>
            <c:dLbl>
              <c:idx val="3"/>
              <c:layout>
                <c:manualLayout>
                  <c:x val="0.10485258162608893"/>
                  <c:y val="9.553452793611837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BCA-4233-A838-70A44C6420D6}"/>
                </c:ext>
              </c:extLst>
            </c:dLbl>
            <c:dLbl>
              <c:idx val="4"/>
              <c:layout>
                <c:manualLayout>
                  <c:x val="9.673056778796793E-2"/>
                  <c:y val="0.1205829084147179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BCA-4233-A838-70A44C6420D6}"/>
                </c:ext>
              </c:extLst>
            </c:dLbl>
            <c:dLbl>
              <c:idx val="5"/>
              <c:layout>
                <c:manualLayout>
                  <c:x val="7.8266573811973869E-2"/>
                  <c:y val="0.1149923551777472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BCA-4233-A838-70A44C6420D6}"/>
                </c:ext>
              </c:extLst>
            </c:dLbl>
            <c:dLbl>
              <c:idx val="6"/>
              <c:layout>
                <c:manualLayout>
                  <c:x val="0.10946320979270537"/>
                  <c:y val="0.2374261657246077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BCA-4233-A838-70A44C6420D6}"/>
                </c:ext>
              </c:extLst>
            </c:dLbl>
            <c:dLbl>
              <c:idx val="7"/>
              <c:layout>
                <c:manualLayout>
                  <c:x val="7.3498185060326626E-2"/>
                  <c:y val="0.1628405826401333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BCA-4233-A838-70A44C6420D6}"/>
                </c:ext>
              </c:extLst>
            </c:dLbl>
            <c:dLbl>
              <c:idx val="8"/>
              <c:layout>
                <c:manualLayout>
                  <c:x val="3.4519078521115784E-2"/>
                  <c:y val="8.143705890764914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BCA-4233-A838-70A44C6420D6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RSU" panose="02000506040000020003" pitchFamily="2" charset="-34"/>
                    <a:ea typeface="+mn-ea"/>
                    <a:cs typeface="RSU" panose="02000506040000020003" pitchFamily="2" charset="-34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ทำกราฟ!$A$114:$A$122</c:f>
              <c:strCache>
                <c:ptCount val="9"/>
                <c:pt idx="0">
                  <c:v>ระบบน้ำ</c:v>
                </c:pt>
                <c:pt idx="1">
                  <c:v>การดัดแปลงใช้เทคโนโลยี/เครื่องจักร</c:v>
                </c:pt>
                <c:pt idx="2">
                  <c:v>พลังงานแสงอาทิตย์</c:v>
                </c:pt>
                <c:pt idx="3">
                  <c:v>โรงเรือน</c:v>
                </c:pt>
                <c:pt idx="4">
                  <c:v>พลังงานชีวภาพ/ทางเลือก</c:v>
                </c:pt>
                <c:pt idx="5">
                  <c:v>โดรน/เรด้า</c:v>
                </c:pt>
                <c:pt idx="6">
                  <c:v>การแปรรูป</c:v>
                </c:pt>
                <c:pt idx="7">
                  <c:v>เครื่องตรวจวัดสภาพอากาศ</c:v>
                </c:pt>
                <c:pt idx="8">
                  <c:v>อื่นๆ</c:v>
                </c:pt>
              </c:strCache>
            </c:strRef>
          </c:cat>
          <c:val>
            <c:numRef>
              <c:f>ทำกราฟ!$B$114:$B$122</c:f>
              <c:numCache>
                <c:formatCode>0.0</c:formatCode>
                <c:ptCount val="9"/>
                <c:pt idx="0">
                  <c:v>33.75</c:v>
                </c:pt>
                <c:pt idx="1">
                  <c:v>30.625</c:v>
                </c:pt>
                <c:pt idx="2">
                  <c:v>18.125</c:v>
                </c:pt>
                <c:pt idx="3">
                  <c:v>4.375</c:v>
                </c:pt>
                <c:pt idx="4">
                  <c:v>3.75</c:v>
                </c:pt>
                <c:pt idx="5">
                  <c:v>3.75</c:v>
                </c:pt>
                <c:pt idx="6">
                  <c:v>1.875</c:v>
                </c:pt>
                <c:pt idx="7">
                  <c:v>1.25</c:v>
                </c:pt>
                <c:pt idx="8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6BCA-4233-A838-70A44C6420D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RSU" panose="02000506040000020003" pitchFamily="2" charset="-34"/>
          <a:cs typeface="RSU" panose="02000506040000020003" pitchFamily="2" charset="-34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B9AD44-D9F6-4D84-86EE-999B1CC516C1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E236F34-9430-4722-85BB-D31612820195}">
      <dgm:prSet phldrT="[Text]" custT="1"/>
      <dgm:spPr/>
      <dgm:t>
        <a:bodyPr/>
        <a:lstStyle/>
        <a:p>
          <a:r>
            <a:rPr lang="th-TH" sz="4000" b="1" dirty="0">
              <a:cs typeface="+mn-cs"/>
            </a:rPr>
            <a:t>ยุทธศาสตร์</a:t>
          </a:r>
          <a:endParaRPr lang="en-US" sz="4000" b="1" dirty="0">
            <a:cs typeface="+mn-cs"/>
          </a:endParaRPr>
        </a:p>
      </dgm:t>
    </dgm:pt>
    <dgm:pt modelId="{C862B0D6-261D-4828-A11F-C3D404F3C5A3}" type="parTrans" cxnId="{F42D6533-55B3-4560-BD26-FC998666A97E}">
      <dgm:prSet/>
      <dgm:spPr/>
      <dgm:t>
        <a:bodyPr/>
        <a:lstStyle/>
        <a:p>
          <a:endParaRPr lang="en-US" sz="4000" b="1">
            <a:cs typeface="+mn-cs"/>
          </a:endParaRPr>
        </a:p>
      </dgm:t>
    </dgm:pt>
    <dgm:pt modelId="{9BD6C0A3-CED6-4D20-971D-88A546F94C0B}" type="sibTrans" cxnId="{F42D6533-55B3-4560-BD26-FC998666A97E}">
      <dgm:prSet/>
      <dgm:spPr/>
      <dgm:t>
        <a:bodyPr/>
        <a:lstStyle/>
        <a:p>
          <a:endParaRPr lang="en-US" sz="4000" b="1">
            <a:cs typeface="+mn-cs"/>
          </a:endParaRPr>
        </a:p>
      </dgm:t>
    </dgm:pt>
    <dgm:pt modelId="{4840A2EF-1032-425E-9CA1-F9E4000035D0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h-TH" sz="3600" b="1" dirty="0">
              <a:cs typeface="+mn-cs"/>
            </a:rPr>
            <a:t>ชาติ 20 ปี, กษ.,กสก.,อื่นๆ</a:t>
          </a:r>
          <a:endParaRPr lang="en-US" sz="3600" b="1" dirty="0">
            <a:cs typeface="+mn-cs"/>
          </a:endParaRPr>
        </a:p>
      </dgm:t>
    </dgm:pt>
    <dgm:pt modelId="{A26CE6E5-A287-46B7-8FE2-03C6B3EF5ECB}" type="parTrans" cxnId="{92C1C5C6-7204-49E7-98B1-2A96A96D3596}">
      <dgm:prSet/>
      <dgm:spPr/>
      <dgm:t>
        <a:bodyPr/>
        <a:lstStyle/>
        <a:p>
          <a:endParaRPr lang="en-US" sz="4000" b="1">
            <a:cs typeface="+mn-cs"/>
          </a:endParaRPr>
        </a:p>
      </dgm:t>
    </dgm:pt>
    <dgm:pt modelId="{64BCB4B8-F080-488A-B678-E1DB11763CA7}" type="sibTrans" cxnId="{92C1C5C6-7204-49E7-98B1-2A96A96D3596}">
      <dgm:prSet/>
      <dgm:spPr/>
      <dgm:t>
        <a:bodyPr/>
        <a:lstStyle/>
        <a:p>
          <a:endParaRPr lang="en-US" sz="4000" b="1">
            <a:cs typeface="+mn-cs"/>
          </a:endParaRPr>
        </a:p>
      </dgm:t>
    </dgm:pt>
    <dgm:pt modelId="{44533D99-F3AF-4FA8-AB41-E395E2BFB75C}">
      <dgm:prSet phldrT="[Text]" custT="1"/>
      <dgm:spPr/>
      <dgm:t>
        <a:bodyPr/>
        <a:lstStyle/>
        <a:p>
          <a:r>
            <a:rPr lang="th-TH" sz="4000" b="1" dirty="0">
              <a:cs typeface="+mn-cs"/>
            </a:rPr>
            <a:t>ฐานข้อมูล</a:t>
          </a:r>
          <a:endParaRPr lang="en-US" sz="4000" b="1" dirty="0">
            <a:cs typeface="+mn-cs"/>
          </a:endParaRPr>
        </a:p>
      </dgm:t>
    </dgm:pt>
    <dgm:pt modelId="{1EDEF033-FF3F-4DB2-A42C-6C966E579FBC}" type="parTrans" cxnId="{D600D913-8E62-4682-825A-16DD33390D15}">
      <dgm:prSet/>
      <dgm:spPr/>
      <dgm:t>
        <a:bodyPr/>
        <a:lstStyle/>
        <a:p>
          <a:endParaRPr lang="en-US" sz="4000" b="1">
            <a:cs typeface="+mn-cs"/>
          </a:endParaRPr>
        </a:p>
      </dgm:t>
    </dgm:pt>
    <dgm:pt modelId="{E87B6B0F-4E66-4015-862B-76E95E637EC4}" type="sibTrans" cxnId="{D600D913-8E62-4682-825A-16DD33390D15}">
      <dgm:prSet/>
      <dgm:spPr/>
      <dgm:t>
        <a:bodyPr/>
        <a:lstStyle/>
        <a:p>
          <a:endParaRPr lang="en-US" sz="4000" b="1">
            <a:cs typeface="+mn-cs"/>
          </a:endParaRPr>
        </a:p>
      </dgm:t>
    </dgm:pt>
    <dgm:pt modelId="{C956158E-4E5B-4DC1-B493-88DA8385F361}">
      <dgm:prSet phldrT="[Text]" custT="1"/>
      <dgm:spPr>
        <a:solidFill>
          <a:srgbClr val="CCFF9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h-TH" sz="3600" b="1" dirty="0" err="1">
              <a:cs typeface="+mn-cs"/>
            </a:rPr>
            <a:t>กส</a:t>
          </a:r>
          <a:r>
            <a:rPr lang="th-TH" sz="3600" b="1" dirty="0">
              <a:cs typeface="+mn-cs"/>
            </a:rPr>
            <a:t>ก.มีแต่เก่า</a:t>
          </a:r>
          <a:endParaRPr lang="en-US" sz="3600" b="1" dirty="0">
            <a:cs typeface="+mn-cs"/>
          </a:endParaRPr>
        </a:p>
      </dgm:t>
    </dgm:pt>
    <dgm:pt modelId="{7E023D8B-1380-4939-B369-B6B1D4805617}" type="parTrans" cxnId="{1AEFAFC7-1DC9-4767-BE23-CC96F6E39CD5}">
      <dgm:prSet/>
      <dgm:spPr/>
      <dgm:t>
        <a:bodyPr/>
        <a:lstStyle/>
        <a:p>
          <a:endParaRPr lang="en-US" sz="4000" b="1">
            <a:cs typeface="+mn-cs"/>
          </a:endParaRPr>
        </a:p>
      </dgm:t>
    </dgm:pt>
    <dgm:pt modelId="{59CD009A-14EF-40A8-AF1B-D4EC0F7045A7}" type="sibTrans" cxnId="{1AEFAFC7-1DC9-4767-BE23-CC96F6E39CD5}">
      <dgm:prSet/>
      <dgm:spPr/>
      <dgm:t>
        <a:bodyPr/>
        <a:lstStyle/>
        <a:p>
          <a:endParaRPr lang="en-US" sz="4000" b="1">
            <a:cs typeface="+mn-cs"/>
          </a:endParaRPr>
        </a:p>
      </dgm:t>
    </dgm:pt>
    <dgm:pt modelId="{C55AE9F1-D0B7-4815-AA45-79FEAEECDBBE}">
      <dgm:prSet phldrT="[Text]" custT="1"/>
      <dgm:spPr>
        <a:solidFill>
          <a:srgbClr val="FF33CC"/>
        </a:solidFill>
      </dgm:spPr>
      <dgm:t>
        <a:bodyPr/>
        <a:lstStyle/>
        <a:p>
          <a:r>
            <a:rPr lang="th-TH" sz="4000" b="1" dirty="0">
              <a:cs typeface="+mn-cs"/>
            </a:rPr>
            <a:t>ประโยชน์</a:t>
          </a:r>
          <a:endParaRPr lang="en-US" sz="4000" b="1" dirty="0">
            <a:cs typeface="+mn-cs"/>
          </a:endParaRPr>
        </a:p>
      </dgm:t>
    </dgm:pt>
    <dgm:pt modelId="{D32DE585-D822-49EB-ADC2-09D44EA96098}" type="parTrans" cxnId="{09AA869A-3C78-49B4-9181-62E03B55F34C}">
      <dgm:prSet/>
      <dgm:spPr/>
      <dgm:t>
        <a:bodyPr/>
        <a:lstStyle/>
        <a:p>
          <a:endParaRPr lang="en-US" sz="4000" b="1">
            <a:cs typeface="+mn-cs"/>
          </a:endParaRPr>
        </a:p>
      </dgm:t>
    </dgm:pt>
    <dgm:pt modelId="{18FF220E-A2BD-4491-9AD3-B5D81E68F525}" type="sibTrans" cxnId="{09AA869A-3C78-49B4-9181-62E03B55F34C}">
      <dgm:prSet/>
      <dgm:spPr/>
      <dgm:t>
        <a:bodyPr/>
        <a:lstStyle/>
        <a:p>
          <a:endParaRPr lang="en-US" sz="4000" b="1">
            <a:cs typeface="+mn-cs"/>
          </a:endParaRPr>
        </a:p>
      </dgm:t>
    </dgm:pt>
    <dgm:pt modelId="{1CDCC931-16F5-4814-9938-CA4246502384}">
      <dgm:prSet phldrT="[Text]" custT="1"/>
      <dgm:spPr>
        <a:solidFill>
          <a:srgbClr val="ECB2EC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h-TH" sz="3600" b="1" dirty="0">
              <a:cs typeface="+mn-cs"/>
            </a:rPr>
            <a:t>การดำรงชีวิต/ประกอบอาชีพ</a:t>
          </a:r>
          <a:endParaRPr lang="en-US" sz="3600" b="1" dirty="0">
            <a:cs typeface="+mn-cs"/>
          </a:endParaRPr>
        </a:p>
      </dgm:t>
    </dgm:pt>
    <dgm:pt modelId="{3E63303D-B1B8-4893-A39F-0767B57B96FE}" type="parTrans" cxnId="{058974B0-BBF9-4BA6-B1CD-1A8B923041C1}">
      <dgm:prSet/>
      <dgm:spPr/>
      <dgm:t>
        <a:bodyPr/>
        <a:lstStyle/>
        <a:p>
          <a:endParaRPr lang="en-US" sz="4000" b="1">
            <a:cs typeface="+mn-cs"/>
          </a:endParaRPr>
        </a:p>
      </dgm:t>
    </dgm:pt>
    <dgm:pt modelId="{DA27F7E5-1D22-4249-A89E-D2FCEA6DB865}" type="sibTrans" cxnId="{058974B0-BBF9-4BA6-B1CD-1A8B923041C1}">
      <dgm:prSet/>
      <dgm:spPr/>
      <dgm:t>
        <a:bodyPr/>
        <a:lstStyle/>
        <a:p>
          <a:endParaRPr lang="en-US" sz="4000" b="1">
            <a:cs typeface="+mn-cs"/>
          </a:endParaRPr>
        </a:p>
      </dgm:t>
    </dgm:pt>
    <dgm:pt modelId="{63221B85-0740-437C-9C63-9FCA3489BF1E}">
      <dgm:prSet custT="1"/>
      <dgm:spPr/>
      <dgm:t>
        <a:bodyPr/>
        <a:lstStyle/>
        <a:p>
          <a:r>
            <a:rPr lang="en-US" sz="2800" b="1" dirty="0">
              <a:latin typeface="Times New Roman" panose="02020603050405020304" pitchFamily="18" charset="0"/>
              <a:cs typeface="+mn-cs"/>
            </a:rPr>
            <a:t>WIPO/FAO</a:t>
          </a:r>
        </a:p>
      </dgm:t>
    </dgm:pt>
    <dgm:pt modelId="{B63FE5EA-57FA-45FD-84F2-E0E37187AB3F}" type="parTrans" cxnId="{9460363D-FD0D-45DB-99B7-3F36DA18198F}">
      <dgm:prSet/>
      <dgm:spPr/>
      <dgm:t>
        <a:bodyPr/>
        <a:lstStyle/>
        <a:p>
          <a:endParaRPr lang="en-US" sz="4000" b="1">
            <a:cs typeface="+mn-cs"/>
          </a:endParaRPr>
        </a:p>
      </dgm:t>
    </dgm:pt>
    <dgm:pt modelId="{66D46A83-C3DE-4142-8C6B-265418D37DB9}" type="sibTrans" cxnId="{9460363D-FD0D-45DB-99B7-3F36DA18198F}">
      <dgm:prSet/>
      <dgm:spPr/>
      <dgm:t>
        <a:bodyPr/>
        <a:lstStyle/>
        <a:p>
          <a:endParaRPr lang="en-US" sz="4000" b="1">
            <a:cs typeface="+mn-cs"/>
          </a:endParaRPr>
        </a:p>
      </dgm:t>
    </dgm:pt>
    <dgm:pt modelId="{084F831A-236A-408E-BEDF-1856375662AF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h-TH" sz="3600" b="1" dirty="0">
              <a:cs typeface="+mn-cs"/>
            </a:rPr>
            <a:t>เป็นทรัพยากรท้องถิ่นไทย</a:t>
          </a:r>
          <a:endParaRPr lang="en-US" sz="3600" b="1" dirty="0">
            <a:cs typeface="+mn-cs"/>
          </a:endParaRPr>
        </a:p>
      </dgm:t>
    </dgm:pt>
    <dgm:pt modelId="{765A16D7-3E97-4B85-B240-DCAFF294CB51}" type="parTrans" cxnId="{15209F4C-7724-4810-93BF-BDE079FE251E}">
      <dgm:prSet/>
      <dgm:spPr/>
      <dgm:t>
        <a:bodyPr/>
        <a:lstStyle/>
        <a:p>
          <a:endParaRPr lang="en-US">
            <a:cs typeface="+mn-cs"/>
          </a:endParaRPr>
        </a:p>
      </dgm:t>
    </dgm:pt>
    <dgm:pt modelId="{0103BF55-596A-4339-85FA-0F70775B94A5}" type="sibTrans" cxnId="{15209F4C-7724-4810-93BF-BDE079FE251E}">
      <dgm:prSet/>
      <dgm:spPr/>
      <dgm:t>
        <a:bodyPr/>
        <a:lstStyle/>
        <a:p>
          <a:endParaRPr lang="en-US">
            <a:cs typeface="+mn-cs"/>
          </a:endParaRPr>
        </a:p>
      </dgm:t>
    </dgm:pt>
    <dgm:pt modelId="{B4F2AD3D-6FF8-4238-A233-B0A5454397FC}">
      <dgm:prSet phldrT="[Text]" custT="1"/>
      <dgm:spPr>
        <a:solidFill>
          <a:srgbClr val="CCFF9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h-TH" sz="3600" b="1" dirty="0">
              <a:cs typeface="+mn-cs"/>
            </a:rPr>
            <a:t>แยกทำหลายหน่วยงาน</a:t>
          </a:r>
          <a:endParaRPr lang="en-US" sz="3600" b="1" dirty="0">
            <a:cs typeface="+mn-cs"/>
          </a:endParaRPr>
        </a:p>
      </dgm:t>
    </dgm:pt>
    <dgm:pt modelId="{5D7892B6-925E-4B6E-A035-7E4B9AA91D6D}" type="parTrans" cxnId="{A0DF150F-E043-4C95-882E-AA7BFAC9A869}">
      <dgm:prSet/>
      <dgm:spPr/>
      <dgm:t>
        <a:bodyPr/>
        <a:lstStyle/>
        <a:p>
          <a:endParaRPr lang="en-US">
            <a:cs typeface="+mn-cs"/>
          </a:endParaRPr>
        </a:p>
      </dgm:t>
    </dgm:pt>
    <dgm:pt modelId="{6AB11F3C-6E06-4C59-B0DB-755904190518}" type="sibTrans" cxnId="{A0DF150F-E043-4C95-882E-AA7BFAC9A869}">
      <dgm:prSet/>
      <dgm:spPr/>
      <dgm:t>
        <a:bodyPr/>
        <a:lstStyle/>
        <a:p>
          <a:endParaRPr lang="en-US">
            <a:cs typeface="+mn-cs"/>
          </a:endParaRPr>
        </a:p>
      </dgm:t>
    </dgm:pt>
    <dgm:pt modelId="{15418F68-30CD-4023-BCDD-4A26E2B4A0FE}">
      <dgm:prSet phldrT="[Text]" custT="1"/>
      <dgm:spPr>
        <a:solidFill>
          <a:srgbClr val="CCFF9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h-TH" sz="3600" b="1" dirty="0">
              <a:cs typeface="+mn-cs"/>
            </a:rPr>
            <a:t>ไม่เชื่อมโยง</a:t>
          </a:r>
          <a:endParaRPr lang="en-US" sz="3600" b="1" dirty="0">
            <a:cs typeface="+mn-cs"/>
          </a:endParaRPr>
        </a:p>
      </dgm:t>
    </dgm:pt>
    <dgm:pt modelId="{4D49BF0E-C89D-44F0-80CB-3A7E73DA25C7}" type="parTrans" cxnId="{B752B34A-ECBB-4B5C-8D07-6384E8F9187D}">
      <dgm:prSet/>
      <dgm:spPr/>
      <dgm:t>
        <a:bodyPr/>
        <a:lstStyle/>
        <a:p>
          <a:endParaRPr lang="en-US">
            <a:cs typeface="+mn-cs"/>
          </a:endParaRPr>
        </a:p>
      </dgm:t>
    </dgm:pt>
    <dgm:pt modelId="{9D4939F5-50A8-4C70-BFF3-822809187500}" type="sibTrans" cxnId="{B752B34A-ECBB-4B5C-8D07-6384E8F9187D}">
      <dgm:prSet/>
      <dgm:spPr/>
      <dgm:t>
        <a:bodyPr/>
        <a:lstStyle/>
        <a:p>
          <a:endParaRPr lang="en-US">
            <a:cs typeface="+mn-cs"/>
          </a:endParaRPr>
        </a:p>
      </dgm:t>
    </dgm:pt>
    <dgm:pt modelId="{651CA79B-3987-4BD0-9C66-71F518868284}">
      <dgm:prSet phldrT="[Text]" custT="1"/>
      <dgm:spPr>
        <a:solidFill>
          <a:srgbClr val="ECB2EC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h-TH" sz="3600" b="1" dirty="0">
              <a:cs typeface="+mn-cs"/>
            </a:rPr>
            <a:t>ส่งเสริมเพิ่มคุณค่ามูลค่าสร้างรายได้ชุมชน</a:t>
          </a:r>
          <a:endParaRPr lang="en-US" sz="3600" b="1" dirty="0">
            <a:cs typeface="+mn-cs"/>
          </a:endParaRPr>
        </a:p>
      </dgm:t>
    </dgm:pt>
    <dgm:pt modelId="{55665C1D-EA61-4C40-9A0E-205E3DFECC66}" type="parTrans" cxnId="{1C804E21-F456-446D-A05C-10517E87B737}">
      <dgm:prSet/>
      <dgm:spPr/>
      <dgm:t>
        <a:bodyPr/>
        <a:lstStyle/>
        <a:p>
          <a:endParaRPr lang="en-US">
            <a:cs typeface="+mn-cs"/>
          </a:endParaRPr>
        </a:p>
      </dgm:t>
    </dgm:pt>
    <dgm:pt modelId="{D2D76857-BA58-4C43-B8B0-4E0057E3F2E9}" type="sibTrans" cxnId="{1C804E21-F456-446D-A05C-10517E87B737}">
      <dgm:prSet/>
      <dgm:spPr/>
      <dgm:t>
        <a:bodyPr/>
        <a:lstStyle/>
        <a:p>
          <a:endParaRPr lang="en-US">
            <a:cs typeface="+mn-cs"/>
          </a:endParaRPr>
        </a:p>
      </dgm:t>
    </dgm:pt>
    <dgm:pt modelId="{29B6D2D0-0BEA-4B9B-BB2E-A2A70E44EDA1}">
      <dgm:prSet phldrT="[Text]" custT="1"/>
      <dgm:spPr>
        <a:solidFill>
          <a:srgbClr val="CCFF9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h-TH" sz="3600" b="1" dirty="0">
              <a:cs typeface="+mn-cs"/>
            </a:rPr>
            <a:t>เกือบ/สูญหาย</a:t>
          </a:r>
          <a:endParaRPr lang="en-US" sz="3600" b="1" dirty="0">
            <a:cs typeface="+mn-cs"/>
          </a:endParaRPr>
        </a:p>
      </dgm:t>
    </dgm:pt>
    <dgm:pt modelId="{DE0F4471-5124-4836-A63F-927FA055A67D}" type="parTrans" cxnId="{BC7D8C2F-8A62-4B2D-92CE-A9D893218E8D}">
      <dgm:prSet/>
      <dgm:spPr/>
      <dgm:t>
        <a:bodyPr/>
        <a:lstStyle/>
        <a:p>
          <a:endParaRPr lang="en-US">
            <a:cs typeface="+mn-cs"/>
          </a:endParaRPr>
        </a:p>
      </dgm:t>
    </dgm:pt>
    <dgm:pt modelId="{27D6824B-2DA6-4C37-A477-8E25EAC847BE}" type="sibTrans" cxnId="{BC7D8C2F-8A62-4B2D-92CE-A9D893218E8D}">
      <dgm:prSet/>
      <dgm:spPr/>
      <dgm:t>
        <a:bodyPr/>
        <a:lstStyle/>
        <a:p>
          <a:endParaRPr lang="en-US">
            <a:cs typeface="+mn-cs"/>
          </a:endParaRPr>
        </a:p>
      </dgm:t>
    </dgm:pt>
    <dgm:pt modelId="{BF9F4AF1-3CEE-479C-AFF0-B54B12C9DC25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h-TH" sz="3200" b="1" dirty="0">
              <a:cs typeface="+mn-cs"/>
            </a:rPr>
            <a:t>หลักฐานเพื่อจัดทำมรดกด้านการเกษตรชาติไทย</a:t>
          </a:r>
          <a:endParaRPr lang="en-US" sz="3200" b="1" dirty="0">
            <a:cs typeface="+mn-cs"/>
          </a:endParaRPr>
        </a:p>
      </dgm:t>
    </dgm:pt>
    <dgm:pt modelId="{E8E9F4EF-5378-4A83-9BEA-D0F52157FB07}" type="sibTrans" cxnId="{53FCE1AF-5456-4DE3-9DCE-F02FDCAF91D4}">
      <dgm:prSet/>
      <dgm:spPr/>
      <dgm:t>
        <a:bodyPr/>
        <a:lstStyle/>
        <a:p>
          <a:endParaRPr lang="en-US">
            <a:cs typeface="+mn-cs"/>
          </a:endParaRPr>
        </a:p>
      </dgm:t>
    </dgm:pt>
    <dgm:pt modelId="{5D18E255-A586-458D-9D2F-808C305F6B47}" type="parTrans" cxnId="{53FCE1AF-5456-4DE3-9DCE-F02FDCAF91D4}">
      <dgm:prSet/>
      <dgm:spPr/>
      <dgm:t>
        <a:bodyPr/>
        <a:lstStyle/>
        <a:p>
          <a:endParaRPr lang="en-US">
            <a:cs typeface="+mn-cs"/>
          </a:endParaRPr>
        </a:p>
      </dgm:t>
    </dgm:pt>
    <dgm:pt modelId="{23506742-B5F8-49C2-BCEB-9122B3E643C5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h-TH" sz="3200" b="1" dirty="0">
              <a:cs typeface="+mn-cs"/>
            </a:rPr>
            <a:t>หลักฐานเพื่อเจรจาคุ้มครองทรัพย์สินทางปัญญาชาติไทย</a:t>
          </a:r>
          <a:endParaRPr lang="en-US" sz="3200" b="1" dirty="0">
            <a:cs typeface="+mn-cs"/>
          </a:endParaRPr>
        </a:p>
      </dgm:t>
    </dgm:pt>
    <dgm:pt modelId="{6FC0E781-DAC6-4913-9E5E-11BA7E831207}" type="sibTrans" cxnId="{F9E1132E-E11A-4A44-A221-1B28E5FE3066}">
      <dgm:prSet/>
      <dgm:spPr/>
      <dgm:t>
        <a:bodyPr/>
        <a:lstStyle/>
        <a:p>
          <a:endParaRPr lang="en-US" sz="4000" b="1">
            <a:cs typeface="+mn-cs"/>
          </a:endParaRPr>
        </a:p>
      </dgm:t>
    </dgm:pt>
    <dgm:pt modelId="{AA6149EE-D5FB-42EA-B133-63D3EB87AD27}" type="parTrans" cxnId="{F9E1132E-E11A-4A44-A221-1B28E5FE3066}">
      <dgm:prSet/>
      <dgm:spPr/>
      <dgm:t>
        <a:bodyPr/>
        <a:lstStyle/>
        <a:p>
          <a:endParaRPr lang="en-US" sz="4000" b="1">
            <a:cs typeface="+mn-cs"/>
          </a:endParaRPr>
        </a:p>
      </dgm:t>
    </dgm:pt>
    <dgm:pt modelId="{2812E59C-2ED4-49DA-9133-E28D69FB6BA3}">
      <dgm:prSet phldrT="[Text]" custT="1"/>
      <dgm:spPr>
        <a:solidFill>
          <a:srgbClr val="ECB2EC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h-TH" sz="3600" b="1" dirty="0" err="1">
              <a:cs typeface="+mn-cs"/>
            </a:rPr>
            <a:t>อัต</a:t>
          </a:r>
          <a:r>
            <a:rPr lang="th-TH" sz="3600" b="1" dirty="0">
              <a:cs typeface="+mn-cs"/>
            </a:rPr>
            <a:t>ลักษณ์ไทย</a:t>
          </a:r>
          <a:endParaRPr lang="en-US" sz="3600" b="1" dirty="0">
            <a:cs typeface="+mn-cs"/>
          </a:endParaRPr>
        </a:p>
      </dgm:t>
    </dgm:pt>
    <dgm:pt modelId="{5A3BE591-538D-4E37-904C-D028A0CFE728}" type="parTrans" cxnId="{DCD07ECF-7402-4488-B023-8E5A1DC69907}">
      <dgm:prSet/>
      <dgm:spPr/>
      <dgm:t>
        <a:bodyPr/>
        <a:lstStyle/>
        <a:p>
          <a:endParaRPr lang="en-US"/>
        </a:p>
      </dgm:t>
    </dgm:pt>
    <dgm:pt modelId="{21E64B7F-720D-4EDB-BB5F-2BDDE0B58FEE}" type="sibTrans" cxnId="{DCD07ECF-7402-4488-B023-8E5A1DC69907}">
      <dgm:prSet/>
      <dgm:spPr/>
      <dgm:t>
        <a:bodyPr/>
        <a:lstStyle/>
        <a:p>
          <a:endParaRPr lang="en-US"/>
        </a:p>
      </dgm:t>
    </dgm:pt>
    <dgm:pt modelId="{EF358D7E-3315-40A1-8152-282604799E40}" type="pres">
      <dgm:prSet presAssocID="{EAB9AD44-D9F6-4D84-86EE-999B1CC516C1}" presName="Name0" presStyleCnt="0">
        <dgm:presLayoutVars>
          <dgm:dir/>
          <dgm:animLvl val="lvl"/>
          <dgm:resizeHandles val="exact"/>
        </dgm:presLayoutVars>
      </dgm:prSet>
      <dgm:spPr/>
    </dgm:pt>
    <dgm:pt modelId="{F59EAD56-0E8B-4A36-AA48-5F2C2F7D8578}" type="pres">
      <dgm:prSet presAssocID="{8E236F34-9430-4722-85BB-D31612820195}" presName="composite" presStyleCnt="0"/>
      <dgm:spPr/>
    </dgm:pt>
    <dgm:pt modelId="{2776825D-74DB-4BEC-9D0E-480245F0138B}" type="pres">
      <dgm:prSet presAssocID="{8E236F34-9430-4722-85BB-D31612820195}" presName="parTx" presStyleLbl="node1" presStyleIdx="0" presStyleCnt="4" custLinFactNeighborY="6402">
        <dgm:presLayoutVars>
          <dgm:chMax val="0"/>
          <dgm:chPref val="0"/>
          <dgm:bulletEnabled val="1"/>
        </dgm:presLayoutVars>
      </dgm:prSet>
      <dgm:spPr/>
    </dgm:pt>
    <dgm:pt modelId="{1C41F863-282F-45FD-B1CB-89F37B66829F}" type="pres">
      <dgm:prSet presAssocID="{8E236F34-9430-4722-85BB-D31612820195}" presName="desTx" presStyleLbl="revTx" presStyleIdx="0" presStyleCnt="4" custScaleX="110796" custLinFactNeighborX="5162" custLinFactNeighborY="3135">
        <dgm:presLayoutVars>
          <dgm:bulletEnabled val="1"/>
        </dgm:presLayoutVars>
      </dgm:prSet>
      <dgm:spPr/>
    </dgm:pt>
    <dgm:pt modelId="{641100B8-F519-4D1B-AE2C-E8EE0574B5BA}" type="pres">
      <dgm:prSet presAssocID="{9BD6C0A3-CED6-4D20-971D-88A546F94C0B}" presName="space" presStyleCnt="0"/>
      <dgm:spPr/>
    </dgm:pt>
    <dgm:pt modelId="{20F5A5DD-AEA9-4392-A525-35B80A0D6596}" type="pres">
      <dgm:prSet presAssocID="{44533D99-F3AF-4FA8-AB41-E395E2BFB75C}" presName="composite" presStyleCnt="0"/>
      <dgm:spPr/>
    </dgm:pt>
    <dgm:pt modelId="{F3A1F6C4-0555-42F7-9954-630A57038C4E}" type="pres">
      <dgm:prSet presAssocID="{44533D99-F3AF-4FA8-AB41-E395E2BFB75C}" presName="parTx" presStyleLbl="node1" presStyleIdx="1" presStyleCnt="4" custLinFactNeighborX="4364" custLinFactNeighborY="6299">
        <dgm:presLayoutVars>
          <dgm:chMax val="0"/>
          <dgm:chPref val="0"/>
          <dgm:bulletEnabled val="1"/>
        </dgm:presLayoutVars>
      </dgm:prSet>
      <dgm:spPr/>
    </dgm:pt>
    <dgm:pt modelId="{4ABAB3C4-1EA5-44E1-97EF-EDC27496BE17}" type="pres">
      <dgm:prSet presAssocID="{44533D99-F3AF-4FA8-AB41-E395E2BFB75C}" presName="desTx" presStyleLbl="revTx" presStyleIdx="1" presStyleCnt="4" custScaleX="102781" custLinFactNeighborX="11318" custLinFactNeighborY="3135">
        <dgm:presLayoutVars>
          <dgm:bulletEnabled val="1"/>
        </dgm:presLayoutVars>
      </dgm:prSet>
      <dgm:spPr/>
    </dgm:pt>
    <dgm:pt modelId="{840A737E-1B88-4FCE-88AE-DA4DD4486EEC}" type="pres">
      <dgm:prSet presAssocID="{E87B6B0F-4E66-4015-862B-76E95E637EC4}" presName="space" presStyleCnt="0"/>
      <dgm:spPr/>
    </dgm:pt>
    <dgm:pt modelId="{04AAEAE0-87CF-435D-BB0B-7AEFBEAD74D4}" type="pres">
      <dgm:prSet presAssocID="{C55AE9F1-D0B7-4815-AA45-79FEAEECDBBE}" presName="composite" presStyleCnt="0"/>
      <dgm:spPr/>
    </dgm:pt>
    <dgm:pt modelId="{0A394404-6D54-4C0D-B122-8702485B5F0A}" type="pres">
      <dgm:prSet presAssocID="{C55AE9F1-D0B7-4815-AA45-79FEAEECDBBE}" presName="parTx" presStyleLbl="node1" presStyleIdx="2" presStyleCnt="4" custScaleX="106350" custLinFactNeighborX="5232" custLinFactNeighborY="6299">
        <dgm:presLayoutVars>
          <dgm:chMax val="0"/>
          <dgm:chPref val="0"/>
          <dgm:bulletEnabled val="1"/>
        </dgm:presLayoutVars>
      </dgm:prSet>
      <dgm:spPr/>
    </dgm:pt>
    <dgm:pt modelId="{428FA804-784F-4243-8929-BA43CD157AAE}" type="pres">
      <dgm:prSet presAssocID="{C55AE9F1-D0B7-4815-AA45-79FEAEECDBBE}" presName="desTx" presStyleLbl="revTx" presStyleIdx="2" presStyleCnt="4" custScaleX="114913" custLinFactNeighborX="11050" custLinFactNeighborY="3135">
        <dgm:presLayoutVars>
          <dgm:bulletEnabled val="1"/>
        </dgm:presLayoutVars>
      </dgm:prSet>
      <dgm:spPr/>
    </dgm:pt>
    <dgm:pt modelId="{1C4EB488-FA6E-4778-AF93-958E2E8AC53F}" type="pres">
      <dgm:prSet presAssocID="{18FF220E-A2BD-4491-9AD3-B5D81E68F525}" presName="space" presStyleCnt="0"/>
      <dgm:spPr/>
    </dgm:pt>
    <dgm:pt modelId="{5AD7B4F6-123A-4326-A7A1-FF6788DBBB79}" type="pres">
      <dgm:prSet presAssocID="{63221B85-0740-437C-9C63-9FCA3489BF1E}" presName="composite" presStyleCnt="0"/>
      <dgm:spPr/>
    </dgm:pt>
    <dgm:pt modelId="{E447D3A5-3E3E-4DFF-8EB7-424E5586BF41}" type="pres">
      <dgm:prSet presAssocID="{63221B85-0740-437C-9C63-9FCA3489BF1E}" presName="parTx" presStyleLbl="node1" presStyleIdx="3" presStyleCnt="4" custLinFactNeighborX="-1744" custLinFactNeighborY="10905">
        <dgm:presLayoutVars>
          <dgm:chMax val="0"/>
          <dgm:chPref val="0"/>
          <dgm:bulletEnabled val="1"/>
        </dgm:presLayoutVars>
      </dgm:prSet>
      <dgm:spPr/>
    </dgm:pt>
    <dgm:pt modelId="{CB8CA274-1B31-49E1-B54D-B707251DC386}" type="pres">
      <dgm:prSet presAssocID="{63221B85-0740-437C-9C63-9FCA3489BF1E}" presName="desTx" presStyleLbl="revTx" presStyleIdx="3" presStyleCnt="4" custScaleX="120489" custScaleY="102521" custLinFactNeighborX="8744" custLinFactNeighborY="305">
        <dgm:presLayoutVars>
          <dgm:bulletEnabled val="1"/>
        </dgm:presLayoutVars>
      </dgm:prSet>
      <dgm:spPr/>
    </dgm:pt>
  </dgm:ptLst>
  <dgm:cxnLst>
    <dgm:cxn modelId="{BB947E09-B368-41D2-8EFA-63DF0EB3400A}" type="presOf" srcId="{1CDCC931-16F5-4814-9938-CA4246502384}" destId="{428FA804-784F-4243-8929-BA43CD157AAE}" srcOrd="0" destOrd="0" presId="urn:microsoft.com/office/officeart/2005/8/layout/chevron1"/>
    <dgm:cxn modelId="{62BF1B0C-9E68-4E4D-870F-31F3292B4E06}" type="presOf" srcId="{BF9F4AF1-3CEE-479C-AFF0-B54B12C9DC25}" destId="{CB8CA274-1B31-49E1-B54D-B707251DC386}" srcOrd="0" destOrd="1" presId="urn:microsoft.com/office/officeart/2005/8/layout/chevron1"/>
    <dgm:cxn modelId="{A0DF150F-E043-4C95-882E-AA7BFAC9A869}" srcId="{44533D99-F3AF-4FA8-AB41-E395E2BFB75C}" destId="{B4F2AD3D-6FF8-4238-A233-B0A5454397FC}" srcOrd="2" destOrd="0" parTransId="{5D7892B6-925E-4B6E-A035-7E4B9AA91D6D}" sibTransId="{6AB11F3C-6E06-4C59-B0DB-755904190518}"/>
    <dgm:cxn modelId="{D600D913-8E62-4682-825A-16DD33390D15}" srcId="{EAB9AD44-D9F6-4D84-86EE-999B1CC516C1}" destId="{44533D99-F3AF-4FA8-AB41-E395E2BFB75C}" srcOrd="1" destOrd="0" parTransId="{1EDEF033-FF3F-4DB2-A42C-6C966E579FBC}" sibTransId="{E87B6B0F-4E66-4015-862B-76E95E637EC4}"/>
    <dgm:cxn modelId="{1C804E21-F456-446D-A05C-10517E87B737}" srcId="{C55AE9F1-D0B7-4815-AA45-79FEAEECDBBE}" destId="{651CA79B-3987-4BD0-9C66-71F518868284}" srcOrd="1" destOrd="0" parTransId="{55665C1D-EA61-4C40-9A0E-205E3DFECC66}" sibTransId="{D2D76857-BA58-4C43-B8B0-4E0057E3F2E9}"/>
    <dgm:cxn modelId="{A5E5DB27-A9EA-46E4-B387-47D09097657B}" type="presOf" srcId="{651CA79B-3987-4BD0-9C66-71F518868284}" destId="{428FA804-784F-4243-8929-BA43CD157AAE}" srcOrd="0" destOrd="1" presId="urn:microsoft.com/office/officeart/2005/8/layout/chevron1"/>
    <dgm:cxn modelId="{F9E1132E-E11A-4A44-A221-1B28E5FE3066}" srcId="{63221B85-0740-437C-9C63-9FCA3489BF1E}" destId="{23506742-B5F8-49C2-BCEB-9122B3E643C5}" srcOrd="0" destOrd="0" parTransId="{AA6149EE-D5FB-42EA-B133-63D3EB87AD27}" sibTransId="{6FC0E781-DAC6-4913-9E5E-11BA7E831207}"/>
    <dgm:cxn modelId="{BC7D8C2F-8A62-4B2D-92CE-A9D893218E8D}" srcId="{44533D99-F3AF-4FA8-AB41-E395E2BFB75C}" destId="{29B6D2D0-0BEA-4B9B-BB2E-A2A70E44EDA1}" srcOrd="0" destOrd="0" parTransId="{DE0F4471-5124-4836-A63F-927FA055A67D}" sibTransId="{27D6824B-2DA6-4C37-A477-8E25EAC847BE}"/>
    <dgm:cxn modelId="{F42D6533-55B3-4560-BD26-FC998666A97E}" srcId="{EAB9AD44-D9F6-4D84-86EE-999B1CC516C1}" destId="{8E236F34-9430-4722-85BB-D31612820195}" srcOrd="0" destOrd="0" parTransId="{C862B0D6-261D-4828-A11F-C3D404F3C5A3}" sibTransId="{9BD6C0A3-CED6-4D20-971D-88A546F94C0B}"/>
    <dgm:cxn modelId="{C890B836-AC0E-4F9E-86D4-532197A00106}" type="presOf" srcId="{C55AE9F1-D0B7-4815-AA45-79FEAEECDBBE}" destId="{0A394404-6D54-4C0D-B122-8702485B5F0A}" srcOrd="0" destOrd="0" presId="urn:microsoft.com/office/officeart/2005/8/layout/chevron1"/>
    <dgm:cxn modelId="{899B4837-8106-420F-8FAA-B78FE2C89A0F}" type="presOf" srcId="{EAB9AD44-D9F6-4D84-86EE-999B1CC516C1}" destId="{EF358D7E-3315-40A1-8152-282604799E40}" srcOrd="0" destOrd="0" presId="urn:microsoft.com/office/officeart/2005/8/layout/chevron1"/>
    <dgm:cxn modelId="{9460363D-FD0D-45DB-99B7-3F36DA18198F}" srcId="{EAB9AD44-D9F6-4D84-86EE-999B1CC516C1}" destId="{63221B85-0740-437C-9C63-9FCA3489BF1E}" srcOrd="3" destOrd="0" parTransId="{B63FE5EA-57FA-45FD-84F2-E0E37187AB3F}" sibTransId="{66D46A83-C3DE-4142-8C6B-265418D37DB9}"/>
    <dgm:cxn modelId="{96776862-7EA3-4D14-BDD1-330498030A3F}" type="presOf" srcId="{C956158E-4E5B-4DC1-B493-88DA8385F361}" destId="{4ABAB3C4-1EA5-44E1-97EF-EDC27496BE17}" srcOrd="0" destOrd="1" presId="urn:microsoft.com/office/officeart/2005/8/layout/chevron1"/>
    <dgm:cxn modelId="{0431AC69-49E9-4FA6-8644-6CACA15C975A}" type="presOf" srcId="{B4F2AD3D-6FF8-4238-A233-B0A5454397FC}" destId="{4ABAB3C4-1EA5-44E1-97EF-EDC27496BE17}" srcOrd="0" destOrd="2" presId="urn:microsoft.com/office/officeart/2005/8/layout/chevron1"/>
    <dgm:cxn modelId="{B752B34A-ECBB-4B5C-8D07-6384E8F9187D}" srcId="{44533D99-F3AF-4FA8-AB41-E395E2BFB75C}" destId="{15418F68-30CD-4023-BCDD-4A26E2B4A0FE}" srcOrd="3" destOrd="0" parTransId="{4D49BF0E-C89D-44F0-80CB-3A7E73DA25C7}" sibTransId="{9D4939F5-50A8-4C70-BFF3-822809187500}"/>
    <dgm:cxn modelId="{15209F4C-7724-4810-93BF-BDE079FE251E}" srcId="{8E236F34-9430-4722-85BB-D31612820195}" destId="{084F831A-236A-408E-BEDF-1856375662AF}" srcOrd="1" destOrd="0" parTransId="{765A16D7-3E97-4B85-B240-DCAFF294CB51}" sibTransId="{0103BF55-596A-4339-85FA-0F70775B94A5}"/>
    <dgm:cxn modelId="{BAD6066E-2E20-4D94-9137-3337A7333383}" type="presOf" srcId="{23506742-B5F8-49C2-BCEB-9122B3E643C5}" destId="{CB8CA274-1B31-49E1-B54D-B707251DC386}" srcOrd="0" destOrd="0" presId="urn:microsoft.com/office/officeart/2005/8/layout/chevron1"/>
    <dgm:cxn modelId="{A2498E79-8DB4-4364-AFF9-F60AAE64DB00}" type="presOf" srcId="{084F831A-236A-408E-BEDF-1856375662AF}" destId="{1C41F863-282F-45FD-B1CB-89F37B66829F}" srcOrd="0" destOrd="1" presId="urn:microsoft.com/office/officeart/2005/8/layout/chevron1"/>
    <dgm:cxn modelId="{4AE6217E-DC86-44E3-94C9-D36B0F760E9D}" type="presOf" srcId="{29B6D2D0-0BEA-4B9B-BB2E-A2A70E44EDA1}" destId="{4ABAB3C4-1EA5-44E1-97EF-EDC27496BE17}" srcOrd="0" destOrd="0" presId="urn:microsoft.com/office/officeart/2005/8/layout/chevron1"/>
    <dgm:cxn modelId="{B4F7B386-3D5A-467C-A990-35A0CE206B0B}" type="presOf" srcId="{44533D99-F3AF-4FA8-AB41-E395E2BFB75C}" destId="{F3A1F6C4-0555-42F7-9954-630A57038C4E}" srcOrd="0" destOrd="0" presId="urn:microsoft.com/office/officeart/2005/8/layout/chevron1"/>
    <dgm:cxn modelId="{F09BC689-FF3A-47AD-A31B-52A103EF0598}" type="presOf" srcId="{63221B85-0740-437C-9C63-9FCA3489BF1E}" destId="{E447D3A5-3E3E-4DFF-8EB7-424E5586BF41}" srcOrd="0" destOrd="0" presId="urn:microsoft.com/office/officeart/2005/8/layout/chevron1"/>
    <dgm:cxn modelId="{09AA869A-3C78-49B4-9181-62E03B55F34C}" srcId="{EAB9AD44-D9F6-4D84-86EE-999B1CC516C1}" destId="{C55AE9F1-D0B7-4815-AA45-79FEAEECDBBE}" srcOrd="2" destOrd="0" parTransId="{D32DE585-D822-49EB-ADC2-09D44EA96098}" sibTransId="{18FF220E-A2BD-4491-9AD3-B5D81E68F525}"/>
    <dgm:cxn modelId="{97427FA6-4B31-43D3-8C5B-FCC0C2AC2DF2}" type="presOf" srcId="{8E236F34-9430-4722-85BB-D31612820195}" destId="{2776825D-74DB-4BEC-9D0E-480245F0138B}" srcOrd="0" destOrd="0" presId="urn:microsoft.com/office/officeart/2005/8/layout/chevron1"/>
    <dgm:cxn modelId="{53FCE1AF-5456-4DE3-9DCE-F02FDCAF91D4}" srcId="{63221B85-0740-437C-9C63-9FCA3489BF1E}" destId="{BF9F4AF1-3CEE-479C-AFF0-B54B12C9DC25}" srcOrd="1" destOrd="0" parTransId="{5D18E255-A586-458D-9D2F-808C305F6B47}" sibTransId="{E8E9F4EF-5378-4A83-9BEA-D0F52157FB07}"/>
    <dgm:cxn modelId="{058974B0-BBF9-4BA6-B1CD-1A8B923041C1}" srcId="{C55AE9F1-D0B7-4815-AA45-79FEAEECDBBE}" destId="{1CDCC931-16F5-4814-9938-CA4246502384}" srcOrd="0" destOrd="0" parTransId="{3E63303D-B1B8-4893-A39F-0767B57B96FE}" sibTransId="{DA27F7E5-1D22-4249-A89E-D2FCEA6DB865}"/>
    <dgm:cxn modelId="{55E62BB4-0602-40C3-80DA-5E745FC6006C}" type="presOf" srcId="{15418F68-30CD-4023-BCDD-4A26E2B4A0FE}" destId="{4ABAB3C4-1EA5-44E1-97EF-EDC27496BE17}" srcOrd="0" destOrd="3" presId="urn:microsoft.com/office/officeart/2005/8/layout/chevron1"/>
    <dgm:cxn modelId="{92C1C5C6-7204-49E7-98B1-2A96A96D3596}" srcId="{8E236F34-9430-4722-85BB-D31612820195}" destId="{4840A2EF-1032-425E-9CA1-F9E4000035D0}" srcOrd="0" destOrd="0" parTransId="{A26CE6E5-A287-46B7-8FE2-03C6B3EF5ECB}" sibTransId="{64BCB4B8-F080-488A-B678-E1DB11763CA7}"/>
    <dgm:cxn modelId="{1AEFAFC7-1DC9-4767-BE23-CC96F6E39CD5}" srcId="{44533D99-F3AF-4FA8-AB41-E395E2BFB75C}" destId="{C956158E-4E5B-4DC1-B493-88DA8385F361}" srcOrd="1" destOrd="0" parTransId="{7E023D8B-1380-4939-B369-B6B1D4805617}" sibTransId="{59CD009A-14EF-40A8-AF1B-D4EC0F7045A7}"/>
    <dgm:cxn modelId="{DCD07ECF-7402-4488-B023-8E5A1DC69907}" srcId="{C55AE9F1-D0B7-4815-AA45-79FEAEECDBBE}" destId="{2812E59C-2ED4-49DA-9133-E28D69FB6BA3}" srcOrd="2" destOrd="0" parTransId="{5A3BE591-538D-4E37-904C-D028A0CFE728}" sibTransId="{21E64B7F-720D-4EDB-BB5F-2BDDE0B58FEE}"/>
    <dgm:cxn modelId="{5ED2D3E5-E569-4F25-923E-62141BA9D6DB}" type="presOf" srcId="{4840A2EF-1032-425E-9CA1-F9E4000035D0}" destId="{1C41F863-282F-45FD-B1CB-89F37B66829F}" srcOrd="0" destOrd="0" presId="urn:microsoft.com/office/officeart/2005/8/layout/chevron1"/>
    <dgm:cxn modelId="{6694D1EC-3797-4853-9EFE-DA43B8C9C5A3}" type="presOf" srcId="{2812E59C-2ED4-49DA-9133-E28D69FB6BA3}" destId="{428FA804-784F-4243-8929-BA43CD157AAE}" srcOrd="0" destOrd="2" presId="urn:microsoft.com/office/officeart/2005/8/layout/chevron1"/>
    <dgm:cxn modelId="{CC06AD13-8D41-4A2F-9FF3-6407E142AE1D}" type="presParOf" srcId="{EF358D7E-3315-40A1-8152-282604799E40}" destId="{F59EAD56-0E8B-4A36-AA48-5F2C2F7D8578}" srcOrd="0" destOrd="0" presId="urn:microsoft.com/office/officeart/2005/8/layout/chevron1"/>
    <dgm:cxn modelId="{97C48F9F-2DF8-4976-B9EF-D57BCF32E9E2}" type="presParOf" srcId="{F59EAD56-0E8B-4A36-AA48-5F2C2F7D8578}" destId="{2776825D-74DB-4BEC-9D0E-480245F0138B}" srcOrd="0" destOrd="0" presId="urn:microsoft.com/office/officeart/2005/8/layout/chevron1"/>
    <dgm:cxn modelId="{3C4F5DB0-AD1A-419A-AC7C-2D5A5E7FD745}" type="presParOf" srcId="{F59EAD56-0E8B-4A36-AA48-5F2C2F7D8578}" destId="{1C41F863-282F-45FD-B1CB-89F37B66829F}" srcOrd="1" destOrd="0" presId="urn:microsoft.com/office/officeart/2005/8/layout/chevron1"/>
    <dgm:cxn modelId="{E2FB3C9C-60F5-47E2-8C4A-92178F2780AE}" type="presParOf" srcId="{EF358D7E-3315-40A1-8152-282604799E40}" destId="{641100B8-F519-4D1B-AE2C-E8EE0574B5BA}" srcOrd="1" destOrd="0" presId="urn:microsoft.com/office/officeart/2005/8/layout/chevron1"/>
    <dgm:cxn modelId="{0D390E8F-1296-4BED-B35B-0DBBF249B87D}" type="presParOf" srcId="{EF358D7E-3315-40A1-8152-282604799E40}" destId="{20F5A5DD-AEA9-4392-A525-35B80A0D6596}" srcOrd="2" destOrd="0" presId="urn:microsoft.com/office/officeart/2005/8/layout/chevron1"/>
    <dgm:cxn modelId="{BA926966-2121-4AA7-A9E2-FBDCB131E393}" type="presParOf" srcId="{20F5A5DD-AEA9-4392-A525-35B80A0D6596}" destId="{F3A1F6C4-0555-42F7-9954-630A57038C4E}" srcOrd="0" destOrd="0" presId="urn:microsoft.com/office/officeart/2005/8/layout/chevron1"/>
    <dgm:cxn modelId="{3EAC42FC-9B4D-4316-9C16-7AD69070DBBD}" type="presParOf" srcId="{20F5A5DD-AEA9-4392-A525-35B80A0D6596}" destId="{4ABAB3C4-1EA5-44E1-97EF-EDC27496BE17}" srcOrd="1" destOrd="0" presId="urn:microsoft.com/office/officeart/2005/8/layout/chevron1"/>
    <dgm:cxn modelId="{07990B34-F9B3-4A52-B545-A1274DFA2868}" type="presParOf" srcId="{EF358D7E-3315-40A1-8152-282604799E40}" destId="{840A737E-1B88-4FCE-88AE-DA4DD4486EEC}" srcOrd="3" destOrd="0" presId="urn:microsoft.com/office/officeart/2005/8/layout/chevron1"/>
    <dgm:cxn modelId="{E3993937-3807-4773-BFB3-AA626DA07A54}" type="presParOf" srcId="{EF358D7E-3315-40A1-8152-282604799E40}" destId="{04AAEAE0-87CF-435D-BB0B-7AEFBEAD74D4}" srcOrd="4" destOrd="0" presId="urn:microsoft.com/office/officeart/2005/8/layout/chevron1"/>
    <dgm:cxn modelId="{8DF06DCA-D9B8-423C-9055-75B9678CDFD6}" type="presParOf" srcId="{04AAEAE0-87CF-435D-BB0B-7AEFBEAD74D4}" destId="{0A394404-6D54-4C0D-B122-8702485B5F0A}" srcOrd="0" destOrd="0" presId="urn:microsoft.com/office/officeart/2005/8/layout/chevron1"/>
    <dgm:cxn modelId="{BFEEF4FE-BFEB-4A50-98E7-A08423B70A2D}" type="presParOf" srcId="{04AAEAE0-87CF-435D-BB0B-7AEFBEAD74D4}" destId="{428FA804-784F-4243-8929-BA43CD157AAE}" srcOrd="1" destOrd="0" presId="urn:microsoft.com/office/officeart/2005/8/layout/chevron1"/>
    <dgm:cxn modelId="{DEEB57B8-CBDD-43FB-BB40-DB547E2706FA}" type="presParOf" srcId="{EF358D7E-3315-40A1-8152-282604799E40}" destId="{1C4EB488-FA6E-4778-AF93-958E2E8AC53F}" srcOrd="5" destOrd="0" presId="urn:microsoft.com/office/officeart/2005/8/layout/chevron1"/>
    <dgm:cxn modelId="{308D7044-02D5-4F53-B113-65BAA087249E}" type="presParOf" srcId="{EF358D7E-3315-40A1-8152-282604799E40}" destId="{5AD7B4F6-123A-4326-A7A1-FF6788DBBB79}" srcOrd="6" destOrd="0" presId="urn:microsoft.com/office/officeart/2005/8/layout/chevron1"/>
    <dgm:cxn modelId="{11BBF573-FFF6-4473-A094-54C56DED76F2}" type="presParOf" srcId="{5AD7B4F6-123A-4326-A7A1-FF6788DBBB79}" destId="{E447D3A5-3E3E-4DFF-8EB7-424E5586BF41}" srcOrd="0" destOrd="0" presId="urn:microsoft.com/office/officeart/2005/8/layout/chevron1"/>
    <dgm:cxn modelId="{30B142A3-E19B-42AC-BCC4-872D293DB43B}" type="presParOf" srcId="{5AD7B4F6-123A-4326-A7A1-FF6788DBBB79}" destId="{CB8CA274-1B31-49E1-B54D-B707251DC386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886D73-55F1-4077-9843-D9CF6D349ACF}" type="doc">
      <dgm:prSet loTypeId="urn:microsoft.com/office/officeart/2005/8/layout/pyramid1" loCatId="pyramid" qsTypeId="urn:microsoft.com/office/officeart/2005/8/quickstyle/3d2" qsCatId="3D" csTypeId="urn:microsoft.com/office/officeart/2005/8/colors/colorful4" csCatId="colorful" phldr="1"/>
      <dgm:spPr/>
    </dgm:pt>
    <dgm:pt modelId="{2599C861-573B-46AE-80BF-BB42380B9753}">
      <dgm:prSet phldrT="[Text]" custT="1"/>
      <dgm:spPr/>
      <dgm:t>
        <a:bodyPr/>
        <a:lstStyle/>
        <a:p>
          <a:endParaRPr lang="th-TH" sz="5400" b="1" dirty="0">
            <a:latin typeface="AngsanaUPC" panose="02020603050405020304" pitchFamily="18" charset="-34"/>
            <a:cs typeface="AngsanaUPC" panose="02020603050405020304" pitchFamily="18" charset="-34"/>
          </a:endParaRPr>
        </a:p>
        <a:p>
          <a:r>
            <a:rPr lang="th-TH" sz="5400" b="1" dirty="0">
              <a:latin typeface="AngsanaUPC" panose="02020603050405020304" pitchFamily="18" charset="-34"/>
              <a:cs typeface="AngsanaUPC" panose="02020603050405020304" pitchFamily="18" charset="-34"/>
            </a:rPr>
            <a:t>อาหารฟังก์ชั่น</a:t>
          </a:r>
          <a:endParaRPr lang="en-US" sz="5400" b="1" dirty="0">
            <a:latin typeface="AngsanaUPC" panose="02020603050405020304" pitchFamily="18" charset="-34"/>
            <a:cs typeface="AngsanaUPC" panose="02020603050405020304" pitchFamily="18" charset="-34"/>
          </a:endParaRPr>
        </a:p>
      </dgm:t>
    </dgm:pt>
    <dgm:pt modelId="{5EE706EA-DC3A-402A-BAA0-620D345625D8}" type="parTrans" cxnId="{25A9B60F-B79F-4545-9AA7-F0F9838E8E86}">
      <dgm:prSet/>
      <dgm:spPr/>
      <dgm:t>
        <a:bodyPr/>
        <a:lstStyle/>
        <a:p>
          <a:endParaRPr lang="en-US" sz="5400" b="1">
            <a:latin typeface="AngsanaUPC" panose="02020603050405020304" pitchFamily="18" charset="-34"/>
            <a:cs typeface="AngsanaUPC" panose="02020603050405020304" pitchFamily="18" charset="-34"/>
          </a:endParaRPr>
        </a:p>
      </dgm:t>
    </dgm:pt>
    <dgm:pt modelId="{78332ACF-C7AB-4067-83E9-76EE2E6D1A7E}" type="sibTrans" cxnId="{25A9B60F-B79F-4545-9AA7-F0F9838E8E86}">
      <dgm:prSet/>
      <dgm:spPr/>
      <dgm:t>
        <a:bodyPr/>
        <a:lstStyle/>
        <a:p>
          <a:endParaRPr lang="en-US" sz="5400" b="1">
            <a:latin typeface="AngsanaUPC" panose="02020603050405020304" pitchFamily="18" charset="-34"/>
            <a:cs typeface="AngsanaUPC" panose="02020603050405020304" pitchFamily="18" charset="-34"/>
          </a:endParaRPr>
        </a:p>
      </dgm:t>
    </dgm:pt>
    <dgm:pt modelId="{37ACD23F-C983-40C4-A873-9E972D79AFB5}">
      <dgm:prSet phldrT="[Text]" custT="1"/>
      <dgm:spPr/>
      <dgm:t>
        <a:bodyPr/>
        <a:lstStyle/>
        <a:p>
          <a:r>
            <a:rPr lang="th-TH" sz="5400" b="1" dirty="0">
              <a:latin typeface="AngsanaUPC" panose="02020603050405020304" pitchFamily="18" charset="-34"/>
              <a:cs typeface="AngsanaUPC" panose="02020603050405020304" pitchFamily="18" charset="-34"/>
            </a:rPr>
            <a:t>เกษตรอัจฉริยะ/เกษตรแม่นยำ</a:t>
          </a:r>
          <a:endParaRPr lang="en-US" sz="5400" b="1" dirty="0">
            <a:latin typeface="AngsanaUPC" panose="02020603050405020304" pitchFamily="18" charset="-34"/>
            <a:cs typeface="AngsanaUPC" panose="02020603050405020304" pitchFamily="18" charset="-34"/>
          </a:endParaRPr>
        </a:p>
      </dgm:t>
    </dgm:pt>
    <dgm:pt modelId="{52D78CBB-5AFF-4BE5-9695-21E5CE715A34}" type="parTrans" cxnId="{7C802626-1C1F-48C4-A7B4-D49C9DF4EAE2}">
      <dgm:prSet/>
      <dgm:spPr/>
      <dgm:t>
        <a:bodyPr/>
        <a:lstStyle/>
        <a:p>
          <a:endParaRPr lang="en-US" sz="5400" b="1">
            <a:latin typeface="AngsanaUPC" panose="02020603050405020304" pitchFamily="18" charset="-34"/>
            <a:cs typeface="AngsanaUPC" panose="02020603050405020304" pitchFamily="18" charset="-34"/>
          </a:endParaRPr>
        </a:p>
      </dgm:t>
    </dgm:pt>
    <dgm:pt modelId="{C5E70150-47E8-44A6-AF16-986EAF438309}" type="sibTrans" cxnId="{7C802626-1C1F-48C4-A7B4-D49C9DF4EAE2}">
      <dgm:prSet/>
      <dgm:spPr/>
      <dgm:t>
        <a:bodyPr/>
        <a:lstStyle/>
        <a:p>
          <a:endParaRPr lang="en-US" sz="5400" b="1">
            <a:latin typeface="AngsanaUPC" panose="02020603050405020304" pitchFamily="18" charset="-34"/>
            <a:cs typeface="AngsanaUPC" panose="02020603050405020304" pitchFamily="18" charset="-34"/>
          </a:endParaRPr>
        </a:p>
      </dgm:t>
    </dgm:pt>
    <dgm:pt modelId="{B985AEB3-FE81-4D2C-82D8-1E878BED40F5}" type="pres">
      <dgm:prSet presAssocID="{B3886D73-55F1-4077-9843-D9CF6D349ACF}" presName="Name0" presStyleCnt="0">
        <dgm:presLayoutVars>
          <dgm:dir/>
          <dgm:animLvl val="lvl"/>
          <dgm:resizeHandles val="exact"/>
        </dgm:presLayoutVars>
      </dgm:prSet>
      <dgm:spPr/>
    </dgm:pt>
    <dgm:pt modelId="{C67125D2-FE1F-4B50-B7E6-F29C16B59FCA}" type="pres">
      <dgm:prSet presAssocID="{2599C861-573B-46AE-80BF-BB42380B9753}" presName="Name8" presStyleCnt="0"/>
      <dgm:spPr/>
    </dgm:pt>
    <dgm:pt modelId="{C6D3CD53-25A9-46AC-9991-9D5CD8C78B80}" type="pres">
      <dgm:prSet presAssocID="{2599C861-573B-46AE-80BF-BB42380B9753}" presName="level" presStyleLbl="node1" presStyleIdx="0" presStyleCnt="2" custLinFactNeighborY="-746">
        <dgm:presLayoutVars>
          <dgm:chMax val="1"/>
          <dgm:bulletEnabled val="1"/>
        </dgm:presLayoutVars>
      </dgm:prSet>
      <dgm:spPr/>
    </dgm:pt>
    <dgm:pt modelId="{602F02CC-EC4A-497F-8FD5-358C8AE0DB20}" type="pres">
      <dgm:prSet presAssocID="{2599C861-573B-46AE-80BF-BB42380B975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E93766A-4371-4D78-ADCF-0BC54A89F76E}" type="pres">
      <dgm:prSet presAssocID="{37ACD23F-C983-40C4-A873-9E972D79AFB5}" presName="Name8" presStyleCnt="0"/>
      <dgm:spPr/>
    </dgm:pt>
    <dgm:pt modelId="{140631D6-DF68-4621-B6DC-A2F682C39972}" type="pres">
      <dgm:prSet presAssocID="{37ACD23F-C983-40C4-A873-9E972D79AFB5}" presName="level" presStyleLbl="node1" presStyleIdx="1" presStyleCnt="2" custLinFactNeighborX="5102" custLinFactNeighborY="-1776">
        <dgm:presLayoutVars>
          <dgm:chMax val="1"/>
          <dgm:bulletEnabled val="1"/>
        </dgm:presLayoutVars>
      </dgm:prSet>
      <dgm:spPr/>
    </dgm:pt>
    <dgm:pt modelId="{5AB4EFF3-B9F5-4662-9B9C-E04F95A073E3}" type="pres">
      <dgm:prSet presAssocID="{37ACD23F-C983-40C4-A873-9E972D79AFB5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25A9B60F-B79F-4545-9AA7-F0F9838E8E86}" srcId="{B3886D73-55F1-4077-9843-D9CF6D349ACF}" destId="{2599C861-573B-46AE-80BF-BB42380B9753}" srcOrd="0" destOrd="0" parTransId="{5EE706EA-DC3A-402A-BAA0-620D345625D8}" sibTransId="{78332ACF-C7AB-4067-83E9-76EE2E6D1A7E}"/>
    <dgm:cxn modelId="{7C802626-1C1F-48C4-A7B4-D49C9DF4EAE2}" srcId="{B3886D73-55F1-4077-9843-D9CF6D349ACF}" destId="{37ACD23F-C983-40C4-A873-9E972D79AFB5}" srcOrd="1" destOrd="0" parTransId="{52D78CBB-5AFF-4BE5-9695-21E5CE715A34}" sibTransId="{C5E70150-47E8-44A6-AF16-986EAF438309}"/>
    <dgm:cxn modelId="{E4BF5E83-3211-4FE7-AFF4-BFCF1CE110DC}" type="presOf" srcId="{37ACD23F-C983-40C4-A873-9E972D79AFB5}" destId="{5AB4EFF3-B9F5-4662-9B9C-E04F95A073E3}" srcOrd="1" destOrd="0" presId="urn:microsoft.com/office/officeart/2005/8/layout/pyramid1"/>
    <dgm:cxn modelId="{6CE57E83-AEC5-44E1-8DDF-A035DBA9BC6F}" type="presOf" srcId="{B3886D73-55F1-4077-9843-D9CF6D349ACF}" destId="{B985AEB3-FE81-4D2C-82D8-1E878BED40F5}" srcOrd="0" destOrd="0" presId="urn:microsoft.com/office/officeart/2005/8/layout/pyramid1"/>
    <dgm:cxn modelId="{0AEB2E94-8BC0-4073-80FB-7AC719E897EB}" type="presOf" srcId="{2599C861-573B-46AE-80BF-BB42380B9753}" destId="{C6D3CD53-25A9-46AC-9991-9D5CD8C78B80}" srcOrd="0" destOrd="0" presId="urn:microsoft.com/office/officeart/2005/8/layout/pyramid1"/>
    <dgm:cxn modelId="{A65A2DA9-78CC-4B20-A757-E9B39D4A968B}" type="presOf" srcId="{37ACD23F-C983-40C4-A873-9E972D79AFB5}" destId="{140631D6-DF68-4621-B6DC-A2F682C39972}" srcOrd="0" destOrd="0" presId="urn:microsoft.com/office/officeart/2005/8/layout/pyramid1"/>
    <dgm:cxn modelId="{18A0EDB2-D0BC-4784-BB9A-E21143611A90}" type="presOf" srcId="{2599C861-573B-46AE-80BF-BB42380B9753}" destId="{602F02CC-EC4A-497F-8FD5-358C8AE0DB20}" srcOrd="1" destOrd="0" presId="urn:microsoft.com/office/officeart/2005/8/layout/pyramid1"/>
    <dgm:cxn modelId="{C88923D4-B6CE-44E1-A79C-D79E95F09537}" type="presParOf" srcId="{B985AEB3-FE81-4D2C-82D8-1E878BED40F5}" destId="{C67125D2-FE1F-4B50-B7E6-F29C16B59FCA}" srcOrd="0" destOrd="0" presId="urn:microsoft.com/office/officeart/2005/8/layout/pyramid1"/>
    <dgm:cxn modelId="{36B25142-923D-4113-BC3B-7BEEAD185644}" type="presParOf" srcId="{C67125D2-FE1F-4B50-B7E6-F29C16B59FCA}" destId="{C6D3CD53-25A9-46AC-9991-9D5CD8C78B80}" srcOrd="0" destOrd="0" presId="urn:microsoft.com/office/officeart/2005/8/layout/pyramid1"/>
    <dgm:cxn modelId="{5DE68A94-BAA1-4065-865A-9EE977763B16}" type="presParOf" srcId="{C67125D2-FE1F-4B50-B7E6-F29C16B59FCA}" destId="{602F02CC-EC4A-497F-8FD5-358C8AE0DB20}" srcOrd="1" destOrd="0" presId="urn:microsoft.com/office/officeart/2005/8/layout/pyramid1"/>
    <dgm:cxn modelId="{1C5001D8-A5EB-44DC-9165-A4EE9C65059F}" type="presParOf" srcId="{B985AEB3-FE81-4D2C-82D8-1E878BED40F5}" destId="{BE93766A-4371-4D78-ADCF-0BC54A89F76E}" srcOrd="1" destOrd="0" presId="urn:microsoft.com/office/officeart/2005/8/layout/pyramid1"/>
    <dgm:cxn modelId="{2C6A25C7-703B-4D2E-8B4B-EE7BF64646CE}" type="presParOf" srcId="{BE93766A-4371-4D78-ADCF-0BC54A89F76E}" destId="{140631D6-DF68-4621-B6DC-A2F682C39972}" srcOrd="0" destOrd="0" presId="urn:microsoft.com/office/officeart/2005/8/layout/pyramid1"/>
    <dgm:cxn modelId="{8D4E41CB-93F5-4E58-B46D-2C0BEB7AC9DB}" type="presParOf" srcId="{BE93766A-4371-4D78-ADCF-0BC54A89F76E}" destId="{5AB4EFF3-B9F5-4662-9B9C-E04F95A073E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76825D-74DB-4BEC-9D0E-480245F0138B}">
      <dsp:nvSpPr>
        <dsp:cNvPr id="0" name=""/>
        <dsp:cNvSpPr/>
      </dsp:nvSpPr>
      <dsp:spPr>
        <a:xfrm>
          <a:off x="128764" y="-159195"/>
          <a:ext cx="2680610" cy="44572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000" b="1" kern="1200" dirty="0">
              <a:cs typeface="+mn-cs"/>
            </a:rPr>
            <a:t>ยุทธศาสตร์</a:t>
          </a:r>
          <a:endParaRPr lang="en-US" sz="4000" b="1" kern="1200" dirty="0">
            <a:cs typeface="+mn-cs"/>
          </a:endParaRPr>
        </a:p>
      </dsp:txBody>
      <dsp:txXfrm>
        <a:off x="351624" y="-159195"/>
        <a:ext cx="2234890" cy="445720"/>
      </dsp:txXfrm>
    </dsp:sp>
    <dsp:sp modelId="{1C41F863-282F-45FD-B1CB-89F37B66829F}">
      <dsp:nvSpPr>
        <dsp:cNvPr id="0" name=""/>
        <dsp:cNvSpPr/>
      </dsp:nvSpPr>
      <dsp:spPr>
        <a:xfrm>
          <a:off x="123703" y="313704"/>
          <a:ext cx="2376007" cy="4996958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85750" lvl="1" indent="-285750" algn="l" defTabSz="1600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th-TH" sz="3600" b="1" kern="1200" dirty="0">
              <a:cs typeface="+mn-cs"/>
            </a:rPr>
            <a:t>ชาติ 20 ปี, กษ.,กสก.,อื่นๆ</a:t>
          </a:r>
          <a:endParaRPr lang="en-US" sz="3600" b="1" kern="1200" dirty="0">
            <a:cs typeface="+mn-cs"/>
          </a:endParaRPr>
        </a:p>
        <a:p>
          <a:pPr marL="285750" lvl="1" indent="-285750" algn="l" defTabSz="1600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th-TH" sz="3600" b="1" kern="1200" dirty="0">
              <a:cs typeface="+mn-cs"/>
            </a:rPr>
            <a:t>เป็นทรัพยากรท้องถิ่นไทย</a:t>
          </a:r>
          <a:endParaRPr lang="en-US" sz="3600" b="1" kern="1200" dirty="0">
            <a:cs typeface="+mn-cs"/>
          </a:endParaRPr>
        </a:p>
      </dsp:txBody>
      <dsp:txXfrm>
        <a:off x="123703" y="313704"/>
        <a:ext cx="2376007" cy="4996958"/>
      </dsp:txXfrm>
    </dsp:sp>
    <dsp:sp modelId="{F3A1F6C4-0555-42F7-9954-630A57038C4E}">
      <dsp:nvSpPr>
        <dsp:cNvPr id="0" name=""/>
        <dsp:cNvSpPr/>
      </dsp:nvSpPr>
      <dsp:spPr>
        <a:xfrm>
          <a:off x="2740597" y="-159655"/>
          <a:ext cx="2680610" cy="445720"/>
        </a:xfrm>
        <a:prstGeom prst="chevron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000" b="1" kern="1200" dirty="0">
              <a:cs typeface="+mn-cs"/>
            </a:rPr>
            <a:t>ฐานข้อมูล</a:t>
          </a:r>
          <a:endParaRPr lang="en-US" sz="4000" b="1" kern="1200" dirty="0">
            <a:cs typeface="+mn-cs"/>
          </a:endParaRPr>
        </a:p>
      </dsp:txBody>
      <dsp:txXfrm>
        <a:off x="2963457" y="-159655"/>
        <a:ext cx="2234890" cy="445720"/>
      </dsp:txXfrm>
    </dsp:sp>
    <dsp:sp modelId="{4ABAB3C4-1EA5-44E1-97EF-EDC27496BE17}">
      <dsp:nvSpPr>
        <dsp:cNvPr id="0" name=""/>
        <dsp:cNvSpPr/>
      </dsp:nvSpPr>
      <dsp:spPr>
        <a:xfrm>
          <a:off x="2836509" y="313704"/>
          <a:ext cx="2204126" cy="4996958"/>
        </a:xfrm>
        <a:prstGeom prst="rect">
          <a:avLst/>
        </a:prstGeom>
        <a:solidFill>
          <a:srgbClr val="CCFF99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85750" lvl="1" indent="-285750" algn="l" defTabSz="1600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th-TH" sz="3600" b="1" kern="1200" dirty="0">
              <a:cs typeface="+mn-cs"/>
            </a:rPr>
            <a:t>เกือบ/สูญหาย</a:t>
          </a:r>
          <a:endParaRPr lang="en-US" sz="3600" b="1" kern="1200" dirty="0">
            <a:cs typeface="+mn-cs"/>
          </a:endParaRPr>
        </a:p>
        <a:p>
          <a:pPr marL="285750" lvl="1" indent="-285750" algn="l" defTabSz="1600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th-TH" sz="3600" b="1" kern="1200" dirty="0" err="1">
              <a:cs typeface="+mn-cs"/>
            </a:rPr>
            <a:t>กส</a:t>
          </a:r>
          <a:r>
            <a:rPr lang="th-TH" sz="3600" b="1" kern="1200" dirty="0">
              <a:cs typeface="+mn-cs"/>
            </a:rPr>
            <a:t>ก.มีแต่เก่า</a:t>
          </a:r>
          <a:endParaRPr lang="en-US" sz="3600" b="1" kern="1200" dirty="0">
            <a:cs typeface="+mn-cs"/>
          </a:endParaRPr>
        </a:p>
        <a:p>
          <a:pPr marL="285750" lvl="1" indent="-285750" algn="l" defTabSz="1600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th-TH" sz="3600" b="1" kern="1200" dirty="0">
              <a:cs typeface="+mn-cs"/>
            </a:rPr>
            <a:t>แยกทำหลายหน่วยงาน</a:t>
          </a:r>
          <a:endParaRPr lang="en-US" sz="3600" b="1" kern="1200" dirty="0">
            <a:cs typeface="+mn-cs"/>
          </a:endParaRPr>
        </a:p>
        <a:p>
          <a:pPr marL="285750" lvl="1" indent="-285750" algn="l" defTabSz="1600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th-TH" sz="3600" b="1" kern="1200" dirty="0">
              <a:cs typeface="+mn-cs"/>
            </a:rPr>
            <a:t>ไม่เชื่อมโยง</a:t>
          </a:r>
          <a:endParaRPr lang="en-US" sz="3600" b="1" kern="1200" dirty="0">
            <a:cs typeface="+mn-cs"/>
          </a:endParaRPr>
        </a:p>
      </dsp:txBody>
      <dsp:txXfrm>
        <a:off x="2836509" y="313704"/>
        <a:ext cx="2204126" cy="4996958"/>
      </dsp:txXfrm>
    </dsp:sp>
    <dsp:sp modelId="{0A394404-6D54-4C0D-B122-8702485B5F0A}">
      <dsp:nvSpPr>
        <dsp:cNvPr id="0" name=""/>
        <dsp:cNvSpPr/>
      </dsp:nvSpPr>
      <dsp:spPr>
        <a:xfrm>
          <a:off x="5303691" y="-159655"/>
          <a:ext cx="2850828" cy="445720"/>
        </a:xfrm>
        <a:prstGeom prst="chevron">
          <a:avLst/>
        </a:prstGeom>
        <a:solidFill>
          <a:srgbClr val="FF33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000" b="1" kern="1200" dirty="0">
              <a:cs typeface="+mn-cs"/>
            </a:rPr>
            <a:t>ประโยชน์</a:t>
          </a:r>
          <a:endParaRPr lang="en-US" sz="4000" b="1" kern="1200" dirty="0">
            <a:cs typeface="+mn-cs"/>
          </a:endParaRPr>
        </a:p>
      </dsp:txBody>
      <dsp:txXfrm>
        <a:off x="5526551" y="-159655"/>
        <a:ext cx="2405108" cy="445720"/>
      </dsp:txXfrm>
    </dsp:sp>
    <dsp:sp modelId="{428FA804-784F-4243-8929-BA43CD157AAE}">
      <dsp:nvSpPr>
        <dsp:cNvPr id="0" name=""/>
        <dsp:cNvSpPr/>
      </dsp:nvSpPr>
      <dsp:spPr>
        <a:xfrm>
          <a:off x="5325613" y="313704"/>
          <a:ext cx="2464295" cy="4996958"/>
        </a:xfrm>
        <a:prstGeom prst="rect">
          <a:avLst/>
        </a:prstGeom>
        <a:solidFill>
          <a:srgbClr val="ECB2EC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85750" lvl="1" indent="-285750" algn="l" defTabSz="1600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th-TH" sz="3600" b="1" kern="1200" dirty="0">
              <a:cs typeface="+mn-cs"/>
            </a:rPr>
            <a:t>การดำรงชีวิต/ประกอบอาชีพ</a:t>
          </a:r>
          <a:endParaRPr lang="en-US" sz="3600" b="1" kern="1200" dirty="0">
            <a:cs typeface="+mn-cs"/>
          </a:endParaRPr>
        </a:p>
        <a:p>
          <a:pPr marL="285750" lvl="1" indent="-285750" algn="l" defTabSz="1600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th-TH" sz="3600" b="1" kern="1200" dirty="0">
              <a:cs typeface="+mn-cs"/>
            </a:rPr>
            <a:t>ส่งเสริมเพิ่มคุณค่ามูลค่าสร้างรายได้ชุมชน</a:t>
          </a:r>
          <a:endParaRPr lang="en-US" sz="3600" b="1" kern="1200" dirty="0">
            <a:cs typeface="+mn-cs"/>
          </a:endParaRPr>
        </a:p>
        <a:p>
          <a:pPr marL="285750" lvl="1" indent="-285750" algn="l" defTabSz="1600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th-TH" sz="3600" b="1" kern="1200" dirty="0" err="1">
              <a:cs typeface="+mn-cs"/>
            </a:rPr>
            <a:t>อัต</a:t>
          </a:r>
          <a:r>
            <a:rPr lang="th-TH" sz="3600" b="1" kern="1200" dirty="0">
              <a:cs typeface="+mn-cs"/>
            </a:rPr>
            <a:t>ลักษณ์ไทย</a:t>
          </a:r>
          <a:endParaRPr lang="en-US" sz="3600" b="1" kern="1200" dirty="0">
            <a:cs typeface="+mn-cs"/>
          </a:endParaRPr>
        </a:p>
      </dsp:txBody>
      <dsp:txXfrm>
        <a:off x="5325613" y="313704"/>
        <a:ext cx="2464295" cy="4996958"/>
      </dsp:txXfrm>
    </dsp:sp>
    <dsp:sp modelId="{E447D3A5-3E3E-4DFF-8EB7-424E5586BF41}">
      <dsp:nvSpPr>
        <dsp:cNvPr id="0" name=""/>
        <dsp:cNvSpPr/>
      </dsp:nvSpPr>
      <dsp:spPr>
        <a:xfrm>
          <a:off x="7971634" y="-170618"/>
          <a:ext cx="2680610" cy="445720"/>
        </a:xfrm>
        <a:prstGeom prst="chevron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Times New Roman" panose="02020603050405020304" pitchFamily="18" charset="0"/>
              <a:cs typeface="+mn-cs"/>
            </a:rPr>
            <a:t>WIPO/FAO</a:t>
          </a:r>
        </a:p>
      </dsp:txBody>
      <dsp:txXfrm>
        <a:off x="8194494" y="-170618"/>
        <a:ext cx="2234890" cy="445720"/>
      </dsp:txXfrm>
    </dsp:sp>
    <dsp:sp modelId="{CB8CA274-1B31-49E1-B54D-B707251DC386}">
      <dsp:nvSpPr>
        <dsp:cNvPr id="0" name=""/>
        <dsp:cNvSpPr/>
      </dsp:nvSpPr>
      <dsp:spPr>
        <a:xfrm>
          <a:off x="7986206" y="219224"/>
          <a:ext cx="2583872" cy="512293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85750" lvl="1" indent="-285750" algn="l" defTabSz="1422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th-TH" sz="3200" b="1" kern="1200" dirty="0">
              <a:cs typeface="+mn-cs"/>
            </a:rPr>
            <a:t>หลักฐานเพื่อเจรจาคุ้มครองทรัพย์สินทางปัญญาชาติไทย</a:t>
          </a:r>
          <a:endParaRPr lang="en-US" sz="3200" b="1" kern="1200" dirty="0">
            <a:cs typeface="+mn-cs"/>
          </a:endParaRPr>
        </a:p>
        <a:p>
          <a:pPr marL="285750" lvl="1" indent="-285750" algn="l" defTabSz="1422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th-TH" sz="3200" b="1" kern="1200" dirty="0">
              <a:cs typeface="+mn-cs"/>
            </a:rPr>
            <a:t>หลักฐานเพื่อจัดทำมรดกด้านการเกษตรชาติไทย</a:t>
          </a:r>
          <a:endParaRPr lang="en-US" sz="3200" b="1" kern="1200" dirty="0">
            <a:cs typeface="+mn-cs"/>
          </a:endParaRPr>
        </a:p>
      </dsp:txBody>
      <dsp:txXfrm>
        <a:off x="7986206" y="219224"/>
        <a:ext cx="2583872" cy="51229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D3CD53-25A9-46AC-9991-9D5CD8C78B80}">
      <dsp:nvSpPr>
        <dsp:cNvPr id="0" name=""/>
        <dsp:cNvSpPr/>
      </dsp:nvSpPr>
      <dsp:spPr>
        <a:xfrm>
          <a:off x="2183295" y="0"/>
          <a:ext cx="4366591" cy="1775791"/>
        </a:xfrm>
        <a:prstGeom prst="trapezoid">
          <a:avLst>
            <a:gd name="adj" fmla="val 122948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5400" b="1" kern="1200" dirty="0">
            <a:latin typeface="AngsanaUPC" panose="02020603050405020304" pitchFamily="18" charset="-34"/>
            <a:cs typeface="AngsanaUPC" panose="02020603050405020304" pitchFamily="18" charset="-34"/>
          </a:endParaRPr>
        </a:p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5400" b="1" kern="1200" dirty="0">
              <a:latin typeface="AngsanaUPC" panose="02020603050405020304" pitchFamily="18" charset="-34"/>
              <a:cs typeface="AngsanaUPC" panose="02020603050405020304" pitchFamily="18" charset="-34"/>
            </a:rPr>
            <a:t>อาหารฟังก์ชั่น</a:t>
          </a:r>
          <a:endParaRPr lang="en-US" sz="5400" b="1" kern="1200" dirty="0">
            <a:latin typeface="AngsanaUPC" panose="02020603050405020304" pitchFamily="18" charset="-34"/>
            <a:cs typeface="AngsanaUPC" panose="02020603050405020304" pitchFamily="18" charset="-34"/>
          </a:endParaRPr>
        </a:p>
      </dsp:txBody>
      <dsp:txXfrm>
        <a:off x="2183295" y="0"/>
        <a:ext cx="4366591" cy="1775791"/>
      </dsp:txXfrm>
    </dsp:sp>
    <dsp:sp modelId="{140631D6-DF68-4621-B6DC-A2F682C39972}">
      <dsp:nvSpPr>
        <dsp:cNvPr id="0" name=""/>
        <dsp:cNvSpPr/>
      </dsp:nvSpPr>
      <dsp:spPr>
        <a:xfrm>
          <a:off x="0" y="1744252"/>
          <a:ext cx="8733183" cy="1775791"/>
        </a:xfrm>
        <a:prstGeom prst="trapezoid">
          <a:avLst>
            <a:gd name="adj" fmla="val 122948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5400" b="1" kern="1200" dirty="0">
              <a:latin typeface="AngsanaUPC" panose="02020603050405020304" pitchFamily="18" charset="-34"/>
              <a:cs typeface="AngsanaUPC" panose="02020603050405020304" pitchFamily="18" charset="-34"/>
            </a:rPr>
            <a:t>เกษตรอัจฉริยะ/เกษตรแม่นยำ</a:t>
          </a:r>
          <a:endParaRPr lang="en-US" sz="5400" b="1" kern="1200" dirty="0">
            <a:latin typeface="AngsanaUPC" panose="02020603050405020304" pitchFamily="18" charset="-34"/>
            <a:cs typeface="AngsanaUPC" panose="02020603050405020304" pitchFamily="18" charset="-34"/>
          </a:endParaRPr>
        </a:p>
      </dsp:txBody>
      <dsp:txXfrm>
        <a:off x="1528307" y="1744252"/>
        <a:ext cx="5676568" cy="17757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C3D78-FD12-4E89-94C5-0EA6ED2DECE6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36545-3EB2-4D24-A046-07B9DF0D5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261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th-TH" dirty="0"/>
              <a:t>ที่มาของการสำรวจ “ภูมิปัญญาท้องถิ่นด้านการเกษตร”</a:t>
            </a:r>
            <a:endParaRPr lang="en-US" dirty="0"/>
          </a:p>
          <a:p>
            <a:pPr marL="228600" indent="-228600">
              <a:buFont typeface="+mj-lt"/>
              <a:buAutoNum type="arabicPeriod"/>
            </a:pPr>
            <a:r>
              <a:rPr lang="th-TH" dirty="0"/>
              <a:t>ยุทธศาสตร์ชาติ ๒๐ ปี กำหนดให้ ภปท. เป็นเป้าหมายของการพัฒนา</a:t>
            </a:r>
          </a:p>
          <a:p>
            <a:pPr marL="228600" indent="-228600">
              <a:buFont typeface="+mj-lt"/>
              <a:buAutoNum type="arabicPeriod"/>
            </a:pPr>
            <a:r>
              <a:rPr lang="th-TH" dirty="0" err="1"/>
              <a:t>กส</a:t>
            </a:r>
            <a:r>
              <a:rPr lang="th-TH" dirty="0"/>
              <a:t>ก.เริ่มจัดทำฐานข้อมูล ภปท. ตั้งแต่ พ.ศ.๒๕๔๕ แต่ไม่เป็นปัจจุบัน</a:t>
            </a:r>
          </a:p>
          <a:p>
            <a:pPr marL="228600" indent="-228600">
              <a:buFont typeface="+mj-lt"/>
              <a:buAutoNum type="arabicPeriod"/>
            </a:pPr>
            <a:r>
              <a:rPr lang="th-TH" dirty="0"/>
              <a:t>ภปท. เป็นทรัพยากร มรดก และ</a:t>
            </a:r>
            <a:r>
              <a:rPr lang="th-TH" dirty="0" err="1"/>
              <a:t>อัต</a:t>
            </a:r>
            <a:r>
              <a:rPr lang="th-TH" dirty="0"/>
              <a:t>ลักษณ์ของชาติไทย</a:t>
            </a:r>
          </a:p>
          <a:p>
            <a:pPr marL="228600" indent="-228600">
              <a:buFont typeface="+mj-lt"/>
              <a:buAutoNum type="arabicPeriod"/>
            </a:pPr>
            <a:r>
              <a:rPr lang="th-TH" dirty="0"/>
              <a:t>ภปท. สามารถสร้างคุณค่าและมูลค่าเศรษฐกิจให้แก่ท้องถิ่นได้</a:t>
            </a:r>
          </a:p>
          <a:p>
            <a:pPr marL="228600" indent="-228600">
              <a:buFont typeface="+mj-lt"/>
              <a:buAutoNum type="arabicPeriod"/>
            </a:pPr>
            <a:r>
              <a:rPr lang="th-TH" dirty="0"/>
              <a:t>หลายหน่วยงานพยายามทำฐานข้อมูลแต่ยังขาดการเชื่อมโยงใช้ประโยชน์</a:t>
            </a:r>
          </a:p>
          <a:p>
            <a:pPr marL="228600" indent="-228600">
              <a:buFont typeface="+mj-lt"/>
              <a:buAutoNum type="arabicPeriod"/>
            </a:pPr>
            <a:r>
              <a:rPr lang="th-TH" dirty="0"/>
              <a:t>เป็นข้อมูลสำคัญเพื่อใช้เป็นหลักฐานประกอบการเจรจาคุ้มครองทรัพย์สินทางปัญญาของชาติไทยในเวทีโลกที่มีการประชุมทุกปี ณ กรุงเจนีวา</a:t>
            </a:r>
          </a:p>
          <a:p>
            <a:pPr marL="228600" indent="-228600">
              <a:buFont typeface="+mj-lt"/>
              <a:buAutoNum type="arabicPeriod"/>
            </a:pPr>
            <a:r>
              <a:rPr lang="th-TH" dirty="0"/>
              <a:t>มีความพยายามจัดทำมรดกด้านการเกษตรระดับชาติและระดับโลก</a:t>
            </a:r>
          </a:p>
          <a:p>
            <a:pPr marL="228600" indent="-228600">
              <a:buFont typeface="+mj-lt"/>
              <a:buAutoNum type="arabicPeriod"/>
            </a:pPr>
            <a:r>
              <a:rPr lang="th-TH" dirty="0"/>
              <a:t>สงครามเศรษฐกิจระหว่างมหาอำนาจของโลก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36545-3EB2-4D24-A046-07B9DF0D5B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80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ที่มาของการสำรวจ “นวัตกรรมด้านการเกษตร”</a:t>
            </a:r>
            <a:endParaRPr lang="en-US" dirty="0"/>
          </a:p>
          <a:p>
            <a:pPr marL="228600" indent="-228600">
              <a:buFont typeface="+mj-lt"/>
              <a:buAutoNum type="arabicPeriod"/>
            </a:pPr>
            <a:r>
              <a:rPr lang="th-TH" dirty="0"/>
              <a:t>ยุทธศาสตร์ชาติ ๒๐ ปี กำหนดให้ นกก. เป็นเป้าหมายของการพัฒนา</a:t>
            </a:r>
          </a:p>
          <a:p>
            <a:pPr marL="228600" indent="-228600">
              <a:buFont typeface="+mj-lt"/>
              <a:buAutoNum type="arabicPeriod"/>
            </a:pPr>
            <a:r>
              <a:rPr lang="th-TH" dirty="0"/>
              <a:t>มีหลายหน่วยงานสร้างนวัตกรรมแต่ยังขาดการเชื่อมโยงใช้ประโยชน์</a:t>
            </a:r>
          </a:p>
          <a:p>
            <a:pPr marL="228600" indent="-228600">
              <a:buFont typeface="+mj-lt"/>
              <a:buAutoNum type="arabicPeriod"/>
            </a:pPr>
            <a:r>
              <a:rPr lang="th-TH" dirty="0"/>
              <a:t>จำเป็นต่อการยกระดับการเกษตรไทย เนื่องจากปัจจุบันยังคงใช้เทคโนโลยีเดิม ส่งผลต่อประสิทธิภาพ คุณภาพ และมาตรฐานของสินค้าเกษตร</a:t>
            </a:r>
          </a:p>
          <a:p>
            <a:pPr marL="228600" indent="-228600">
              <a:buFont typeface="+mj-lt"/>
              <a:buAutoNum type="arabicPeriod"/>
            </a:pPr>
            <a:r>
              <a:rPr lang="th-TH" dirty="0"/>
              <a:t>ยุคนี้เป็นยุคของ </a:t>
            </a:r>
            <a:r>
              <a:rPr lang="en-US" dirty="0"/>
              <a:t>Technology Disruptive </a:t>
            </a:r>
            <a:r>
              <a:rPr lang="th-TH" dirty="0"/>
              <a:t>หรือ เทคโนโลยีใหม่เข้ามาแทนที่เทคโนโลยี</a:t>
            </a:r>
            <a:r>
              <a:rPr lang="th-TH" dirty="0" err="1"/>
              <a:t>เดิมๆ</a:t>
            </a:r>
            <a:r>
              <a:rPr lang="th-TH" dirty="0"/>
              <a:t> ถูกยุติการใช้และกลายเป็นตำนาน</a:t>
            </a:r>
          </a:p>
          <a:p>
            <a:pPr marL="228600" indent="-228600">
              <a:buFont typeface="+mj-lt"/>
              <a:buAutoNum type="arabicPeriod"/>
            </a:pPr>
            <a:r>
              <a:rPr lang="th-TH" dirty="0"/>
              <a:t>ยุคนี้เป็นยุคแรงงานเกษตรไทยขาดแคลน (และอายุมาก) พึ่งพาต่างชาติ</a:t>
            </a:r>
          </a:p>
          <a:p>
            <a:pPr marL="228600" indent="-228600">
              <a:buFont typeface="+mj-lt"/>
              <a:buAutoNum type="arabicPeriod"/>
            </a:pPr>
            <a:r>
              <a:rPr lang="th-TH" dirty="0"/>
              <a:t>ยุคนี้ต้องรู้จักใช้เทคโนโลยีที่เหมาะสมกับการเกษตรของตนเอง</a:t>
            </a:r>
          </a:p>
          <a:p>
            <a:pPr marL="228600" indent="-228600">
              <a:buFont typeface="+mj-lt"/>
              <a:buAutoNum type="arabicPeriod"/>
            </a:pPr>
            <a:r>
              <a:rPr lang="th-TH" dirty="0"/>
              <a:t>สงครามเศรษฐกิจระหว่างมหาอำนาจของโลก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36545-3EB2-4D24-A046-07B9DF0D5B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38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4C060BE8-52A7-4692-8DB0-95D267D84C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Slide Number Placeholder 3">
            <a:extLst>
              <a:ext uri="{FF2B5EF4-FFF2-40B4-BE49-F238E27FC236}">
                <a16:creationId xmlns:a16="http://schemas.microsoft.com/office/drawing/2014/main" id="{7FBE8229-D60E-4620-A088-1EB3E932E7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defTabSz="9112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defTabSz="9112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defTabSz="9112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defTabSz="9112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F269ED-ED07-409F-AEAB-1910AA59447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ngsana New" panose="02020603050405020304" pitchFamily="18" charset="-34"/>
              </a:rPr>
              <a:pPr marL="0" marR="0" lvl="0" indent="0" algn="r" defTabSz="9112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45060" name="Notes Placeholder 4">
            <a:extLst>
              <a:ext uri="{FF2B5EF4-FFF2-40B4-BE49-F238E27FC236}">
                <a16:creationId xmlns:a16="http://schemas.microsoft.com/office/drawing/2014/main" id="{ED982045-BFE7-40FD-95DF-DAC6C8ECD654}"/>
              </a:ext>
            </a:extLst>
          </p:cNvPr>
          <p:cNvSpPr>
            <a:spLocks noGrp="1"/>
          </p:cNvSpPr>
          <p:nvPr/>
        </p:nvSpPr>
        <p:spPr bwMode="auto">
          <a:xfrm>
            <a:off x="677863" y="4714875"/>
            <a:ext cx="5443537" cy="4471988"/>
          </a:xfrm>
          <a:prstGeom prst="rect">
            <a:avLst/>
          </a:prstGeom>
        </p:spPr>
        <p:txBody>
          <a:bodyPr lIns="92409" tIns="46205" rIns="92409" bIns="46205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41FBF7F4-B482-4301-A756-A856DA919C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662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5B3C7-48C5-4F4A-8CB3-5A2F32B867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4F8B79-C309-48C1-9590-29F5F3C6A9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A32E6-7E5B-4D63-9F20-8DDDC483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5E706-64A4-47DE-B3CB-840D2213BFA4}" type="datetime1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AEDA7-C79D-4ACE-9EFD-28FA32F6A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078F9-16CE-4825-9239-F88A19E7A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1DEDB-EF84-4E3F-8087-868C85857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27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7724E-D153-476C-9F1C-AB2495343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AEDEF4-013F-4A95-B7B5-022CCA7DA8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4561C4-33F5-4755-8439-E637FA1BF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A365D-1703-4D7E-BEA5-88A881495CA2}" type="datetime1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AA4EC-DBC5-4C41-B6CA-2A1BC94CD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4AA95-430B-43E9-9882-003352BE4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1DEDB-EF84-4E3F-8087-868C85857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50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6A496C-68FC-4E1A-9871-F53BB8EBD8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EFE22A-AEAD-4FB3-A96B-EA16E5988E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D0EB8-CCA2-42FA-B827-E580BE60F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93720-970C-486D-B348-51B9311774DA}" type="datetime1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8B732-7E3E-4F73-A572-B881F538F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4921DC-08F4-404A-9C25-41EA18937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1DEDB-EF84-4E3F-8087-868C85857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782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A83F-B0EC-4601-8DC3-C76FBA729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C8E05-4624-4D57-930A-B7AC0A310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4ACA04-A257-49BC-B598-CE2E55F6D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4FF3-FBCE-4515-9901-DDE5ED56D7EA}" type="datetime1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D4B7EA-543E-40E3-A6FE-26DB6DC2B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1F3C1-1B12-4C12-AACB-B03D5C428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1DEDB-EF84-4E3F-8087-868C85857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20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F8B29-CF8D-4F31-80BE-9498F739D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BB1536-0736-4FF9-A560-2FC84CA30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450A5-6FC0-4D09-AE6B-FFD297125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2AD9-3D1A-4958-8169-D1D568FF6289}" type="datetime1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0E51C-A683-477B-90AB-8686C3DE9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380B4-A53D-4CC7-B927-4105E78A5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1DEDB-EF84-4E3F-8087-868C85857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68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B3BFF-5A1F-4848-854B-7911257BD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D3799-3CAA-4701-A840-73EB8A1ABE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728779-0460-4442-B8BC-BC46856556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6605A4-2B0F-45B6-A67A-8CDF75A17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DB0FC-A26A-4C70-AC09-A57176093579}" type="datetime1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3E07F6-A6D7-42A0-A9BD-33C5AA8DC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AA42E0-9240-4575-AFC2-3259549DB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1DEDB-EF84-4E3F-8087-868C85857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38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BFB77-B3B5-4A4E-8101-D2E45259A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097A0D-C423-446F-81AC-ADEDCA045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231ECC-3610-4119-88F7-C48C9E093E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0691FB-9C9E-47F7-90CE-12D0362666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E875C2-81CE-4F2B-9FD5-E224CF805C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015E35-E805-41E2-BD57-1EF1C4312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66B4-D8CC-4EA7-8263-2D9011B23FCC}" type="datetime1">
              <a:rPr lang="en-US" smtClean="0"/>
              <a:t>11/27/2019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AC8676-5A48-4B62-BDFE-943D1133E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84DD00-593C-4609-AD96-9C86691ED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1DEDB-EF84-4E3F-8087-868C85857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163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BA191-CAA2-4622-82F7-689997DBE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CDE301-9C53-4EE5-BA4B-9477A1E20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36D7-C782-445B-BC0A-493FB22DB6AB}" type="datetime1">
              <a:rPr lang="en-US" smtClean="0"/>
              <a:t>11/27/2019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D846B7-9DF7-40E4-82B7-E38597445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4BEB8B-CAAF-4A1D-8F15-E615721F3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1DEDB-EF84-4E3F-8087-868C85857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082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47651F-7F6C-4959-93ED-933177FD9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B0F5-76D1-4E30-9270-B09149951481}" type="datetime1">
              <a:rPr lang="en-US" smtClean="0"/>
              <a:t>11/27/2019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09D178-D875-4029-BB5A-EAAD91234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8F5D38-8EDD-463F-84B8-A135C6572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1DEDB-EF84-4E3F-8087-868C85857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793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B048B-8B40-411C-BF5E-D8CDFAB76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05119-8C05-442A-90A9-C42B3B424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FCD543-EECA-46CB-B467-6F90176AA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CDAC93-49D7-4D42-ADB5-25F4D48E7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8A4AF-E603-47F3-A1DB-8AA313B34956}" type="datetime1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9A7CAD-A87A-4DC6-BE42-F82D4358A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87FC6A-71BF-46F3-BDC6-7A9F3ACF7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1DEDB-EF84-4E3F-8087-868C85857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08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2973E-FEB6-442A-8EDC-E689B5485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099CDD-0D79-4BF3-BC9C-5ABD551208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F8DFBF-DE8F-4B49-A544-983CE940BC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2EC3EC-4BD7-410A-96E7-7CC9084A6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15BD-F51D-4C81-80EE-47C9C2EE60C5}" type="datetime1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5C9E16-3675-4BA6-B119-456AD115F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A85CA7-5594-4284-8024-A21422FF4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1DEDB-EF84-4E3F-8087-868C85857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98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C7FD6F-9BDE-4134-B57C-D2984131F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39FADC-4F8B-413C-A308-C3F1D12E0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6CC11-714A-4823-AB89-91A3C2DF90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4CDF6-B581-4B3E-A17D-608AFF0FA038}" type="datetime1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C460E-9D7B-4C99-89D7-98C6DB2BB5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85C0A7-E61C-417D-92C5-CD9C7AE76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1DEDB-EF84-4E3F-8087-868C85857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33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chart" Target="../charts/char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chart" Target="../charts/char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chart" Target="../charts/char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chart" Target="../charts/char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6F5AC-FCE3-4415-B905-0F9C8E4F43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9687" y="638175"/>
            <a:ext cx="9952384" cy="2387600"/>
          </a:xfrm>
          <a:solidFill>
            <a:srgbClr val="66CCFF"/>
          </a:solidFill>
          <a:ln w="57150">
            <a:noFill/>
            <a:prstDash val="dash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Autofit/>
          </a:bodyPr>
          <a:lstStyle/>
          <a:p>
            <a:r>
              <a:rPr lang="th-TH" sz="6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การสำรวจภูมิปัญญาท้องถิ่น</a:t>
            </a:r>
            <a:br>
              <a:rPr lang="th-TH" sz="66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6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และนวัตกรรมด้านการเกษตร ใน ศพก.</a:t>
            </a:r>
            <a:endParaRPr lang="en-US" sz="66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CAC4D1-37C9-4CAD-890E-4146576B97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335" y="3497609"/>
            <a:ext cx="11908665" cy="2723042"/>
          </a:xfrm>
        </p:spPr>
        <p:txBody>
          <a:bodyPr>
            <a:noAutofit/>
          </a:bodyPr>
          <a:lstStyle/>
          <a:p>
            <a:r>
              <a:rPr lang="th-TH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นำเสนอโดย</a:t>
            </a:r>
          </a:p>
          <a:p>
            <a:r>
              <a:rPr lang="th-TH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กลุ่มภูมิปัญญาท้องถิ่นและนวัตกรรมด้านการเกษตร</a:t>
            </a:r>
          </a:p>
          <a:p>
            <a:r>
              <a:rPr lang="th-TH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กองวิจัยและพัฒนางานส่งเสริมการเกษตร กรมส่งเสริมการเกษตร</a:t>
            </a:r>
          </a:p>
          <a:p>
            <a:r>
              <a:rPr lang="th-TH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วันที่ </a:t>
            </a:r>
            <a:r>
              <a:rPr lang="en-US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28</a:t>
            </a:r>
            <a:r>
              <a:rPr lang="th-TH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 พฤศจิกายน </a:t>
            </a:r>
            <a:r>
              <a:rPr lang="en-US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2562</a:t>
            </a:r>
            <a:endParaRPr lang="th-TH" sz="32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th-TH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การสัมมนาเชิงปฏิบัติการโครงการศูนย์เรียนรู้การเพิ่มประสิทธิภาพการผลิตสินค้าเกษตร </a:t>
            </a:r>
          </a:p>
          <a:p>
            <a:r>
              <a:rPr lang="th-TH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ณ โรงแรมทีเค พาเลซ แอนด์ คอนเวนชั่น กรุงเทพมหานคร</a:t>
            </a:r>
            <a:endParaRPr lang="en-US" sz="32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A8387F-3932-4D07-9704-9E87554F047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3" y="6485878"/>
            <a:ext cx="796521" cy="302349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2BB10A-1ED1-4D5C-9B4F-47578BC87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1DEDB-EF84-4E3F-8087-868C85857767}" type="slidenum">
              <a:rPr lang="en-US" smtClean="0">
                <a:solidFill>
                  <a:schemeClr val="bg1"/>
                </a:solidFill>
              </a:rPr>
              <a:t>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998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E37F91-458B-45AC-AA74-363CC4539AA6}"/>
              </a:ext>
            </a:extLst>
          </p:cNvPr>
          <p:cNvSpPr txBox="1"/>
          <p:nvPr/>
        </p:nvSpPr>
        <p:spPr>
          <a:xfrm>
            <a:off x="3018378" y="210232"/>
            <a:ext cx="8627166" cy="584775"/>
          </a:xfrm>
          <a:prstGeom prst="rect">
            <a:avLst/>
          </a:prstGeom>
          <a:solidFill>
            <a:srgbClr val="66FF99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SarabunPSK"/>
                <a:cs typeface="+mj-cs"/>
              </a:rPr>
              <a:t>กระบวนงานพัฒนาต่อยอดภูมิปัญญาท้องถิ่นและนวัตกรรมด้านการเกษตร</a:t>
            </a:r>
            <a:endParaRPr lang="en-US" sz="3200" b="1" dirty="0">
              <a:latin typeface="TH SarabunPSK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4B83D1-9562-4737-8DED-58FE51D4475F}"/>
              </a:ext>
            </a:extLst>
          </p:cNvPr>
          <p:cNvSpPr txBox="1"/>
          <p:nvPr/>
        </p:nvSpPr>
        <p:spPr>
          <a:xfrm>
            <a:off x="4903293" y="963362"/>
            <a:ext cx="1987826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cs typeface="+mj-cs"/>
              </a:rPr>
              <a:t>การสำรวจ</a:t>
            </a:r>
            <a:endParaRPr lang="en-US" sz="2800" b="1" dirty="0"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57B89E-D038-4024-BCA4-21688FB4090D}"/>
              </a:ext>
            </a:extLst>
          </p:cNvPr>
          <p:cNvSpPr txBox="1"/>
          <p:nvPr/>
        </p:nvSpPr>
        <p:spPr>
          <a:xfrm>
            <a:off x="447986" y="1571849"/>
            <a:ext cx="3021492" cy="523220"/>
          </a:xfrm>
          <a:prstGeom prst="rect">
            <a:avLst/>
          </a:prstGeom>
          <a:solidFill>
            <a:srgbClr val="FF9999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atin typeface="TH SarabunPSK"/>
                <a:cs typeface="+mj-cs"/>
              </a:rPr>
              <a:t>ภูมิปัญญาท้องถิ่น – ภปท.</a:t>
            </a:r>
            <a:endParaRPr lang="en-US" sz="2800" b="1" dirty="0">
              <a:latin typeface="TH SarabunPSK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FCF383-ED4A-42FA-915F-02394D965D85}"/>
              </a:ext>
            </a:extLst>
          </p:cNvPr>
          <p:cNvSpPr txBox="1"/>
          <p:nvPr/>
        </p:nvSpPr>
        <p:spPr>
          <a:xfrm>
            <a:off x="8407177" y="1518537"/>
            <a:ext cx="3492902" cy="523220"/>
          </a:xfrm>
          <a:prstGeom prst="rect">
            <a:avLst/>
          </a:prstGeom>
          <a:solidFill>
            <a:srgbClr val="00B0F0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cs typeface="+mj-cs"/>
              </a:rPr>
              <a:t>นวัตกรรมด้านการเกษตร – นก.</a:t>
            </a:r>
            <a:endParaRPr lang="en-US" sz="2800" b="1" dirty="0"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B50AE7-4D78-407E-B1A2-3D39D23B9099}"/>
              </a:ext>
            </a:extLst>
          </p:cNvPr>
          <p:cNvSpPr txBox="1"/>
          <p:nvPr/>
        </p:nvSpPr>
        <p:spPr>
          <a:xfrm>
            <a:off x="353773" y="2462666"/>
            <a:ext cx="3213627" cy="3416320"/>
          </a:xfrm>
          <a:prstGeom prst="rect">
            <a:avLst/>
          </a:prstGeom>
          <a:solidFill>
            <a:srgbClr val="FFFF99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th-TH" sz="2400" b="1" dirty="0">
                <a:latin typeface="TH SarabunPSK"/>
                <a:cs typeface="+mj-cs"/>
              </a:rPr>
              <a:t>คัดเลือก</a:t>
            </a:r>
            <a:r>
              <a:rPr lang="en-US" sz="2400" b="1" dirty="0">
                <a:latin typeface="TH SarabunPSK"/>
                <a:cs typeface="+mj-cs"/>
              </a:rPr>
              <a:t> </a:t>
            </a:r>
            <a:r>
              <a:rPr lang="th-TH" sz="2400" b="1" dirty="0">
                <a:latin typeface="TH SarabunPSK"/>
                <a:cs typeface="+mj-cs"/>
              </a:rPr>
              <a:t>ภปท.</a:t>
            </a:r>
          </a:p>
          <a:p>
            <a:pPr marL="342900" indent="-342900">
              <a:buFont typeface="+mj-lt"/>
              <a:buAutoNum type="arabicPeriod"/>
            </a:pPr>
            <a:r>
              <a:rPr lang="th-TH" sz="2400" b="1" dirty="0">
                <a:latin typeface="TH SarabunPSK"/>
                <a:cs typeface="+mj-cs"/>
              </a:rPr>
              <a:t>เปรียบเทียบฐานข้อมูลเดิม </a:t>
            </a:r>
            <a:r>
              <a:rPr lang="th-TH" sz="2400" b="1" dirty="0" err="1">
                <a:latin typeface="TH SarabunPSK"/>
                <a:cs typeface="+mj-cs"/>
              </a:rPr>
              <a:t>กส</a:t>
            </a:r>
            <a:r>
              <a:rPr lang="th-TH" sz="2400" b="1" dirty="0">
                <a:latin typeface="TH SarabunPSK"/>
                <a:cs typeface="+mj-cs"/>
              </a:rPr>
              <a:t>ก.</a:t>
            </a:r>
          </a:p>
          <a:p>
            <a:pPr marL="342900" indent="-342900">
              <a:buFont typeface="+mj-lt"/>
              <a:buAutoNum type="arabicPeriod"/>
            </a:pPr>
            <a:r>
              <a:rPr lang="th-TH" sz="2400" b="1" dirty="0">
                <a:latin typeface="TH SarabunPSK"/>
                <a:cs typeface="+mj-cs"/>
              </a:rPr>
              <a:t>ถอดบทเรียน</a:t>
            </a:r>
          </a:p>
          <a:p>
            <a:pPr marL="342900" indent="-342900">
              <a:buFont typeface="+mj-lt"/>
              <a:buAutoNum type="arabicPeriod"/>
            </a:pPr>
            <a:r>
              <a:rPr lang="th-TH" sz="2400" b="1" dirty="0">
                <a:latin typeface="TH SarabunPSK"/>
                <a:cs typeface="+mj-cs"/>
              </a:rPr>
              <a:t>ประสานหน่วยที่มีฐานข้อมูล</a:t>
            </a:r>
          </a:p>
          <a:p>
            <a:pPr marL="342900" indent="-342900">
              <a:buFont typeface="+mj-lt"/>
              <a:buAutoNum type="arabicPeriod"/>
            </a:pPr>
            <a:r>
              <a:rPr lang="th-TH" sz="2400" b="1" dirty="0">
                <a:latin typeface="TH SarabunPSK"/>
                <a:cs typeface="+mj-cs"/>
              </a:rPr>
              <a:t>ออกแบบฐานข้อมูลใหม่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h-TH" sz="2400" b="1" dirty="0">
                <a:latin typeface="TH SarabunPSK"/>
                <a:cs typeface="+mj-cs"/>
              </a:rPr>
              <a:t>แบบฟอร์ม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h-TH" sz="2400" b="1" dirty="0">
                <a:latin typeface="TH SarabunPSK"/>
                <a:cs typeface="+mj-cs"/>
              </a:rPr>
              <a:t>วิธีการ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h-TH" sz="2400" b="1" dirty="0">
                <a:latin typeface="TH SarabunPSK"/>
                <a:cs typeface="+mj-cs"/>
              </a:rPr>
              <a:t>การใช้ประโยชน์</a:t>
            </a:r>
          </a:p>
          <a:p>
            <a:pPr marL="342900" indent="-342900">
              <a:buFont typeface="+mj-lt"/>
              <a:buAutoNum type="arabicPeriod"/>
            </a:pPr>
            <a:r>
              <a:rPr lang="th-TH" sz="2400" b="1" dirty="0">
                <a:latin typeface="TH SarabunPSK"/>
                <a:cs typeface="+mj-cs"/>
              </a:rPr>
              <a:t>จัดเก็บข้อมูลใหม่ ....</a:t>
            </a:r>
            <a:endParaRPr lang="en-US" sz="2400" b="1" dirty="0">
              <a:latin typeface="TH SarabunPSK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BE371F-CA25-4708-A4E9-D4FB73AC7D4A}"/>
              </a:ext>
            </a:extLst>
          </p:cNvPr>
          <p:cNvSpPr txBox="1"/>
          <p:nvPr/>
        </p:nvSpPr>
        <p:spPr>
          <a:xfrm>
            <a:off x="8295850" y="2458101"/>
            <a:ext cx="3604229" cy="3046988"/>
          </a:xfrm>
          <a:prstGeom prst="rect">
            <a:avLst/>
          </a:prstGeom>
          <a:solidFill>
            <a:srgbClr val="CCFFFF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th-TH" sz="2400" b="1" dirty="0">
                <a:latin typeface="TH SarabunPSK"/>
                <a:cs typeface="+mj-cs"/>
              </a:rPr>
              <a:t>สรุปความต้องการพัฒนา</a:t>
            </a:r>
          </a:p>
          <a:p>
            <a:pPr marL="342900" indent="-342900">
              <a:buFont typeface="+mj-lt"/>
              <a:buAutoNum type="arabicPeriod"/>
            </a:pPr>
            <a:r>
              <a:rPr lang="th-TH" sz="2400" b="1" dirty="0">
                <a:latin typeface="TH SarabunPSK"/>
                <a:cs typeface="+mj-cs"/>
              </a:rPr>
              <a:t>ประสานหน่วยนวัตกรรม</a:t>
            </a:r>
          </a:p>
          <a:p>
            <a:pPr marL="342900" indent="-342900">
              <a:buFont typeface="+mj-lt"/>
              <a:buAutoNum type="arabicPeriod"/>
            </a:pPr>
            <a:r>
              <a:rPr lang="th-TH" sz="2400" b="1" dirty="0">
                <a:latin typeface="TH SarabunPSK"/>
                <a:cs typeface="+mj-cs"/>
              </a:rPr>
              <a:t>พิจารณาบัญชีนวัตกรรม</a:t>
            </a:r>
          </a:p>
          <a:p>
            <a:pPr marL="342900" indent="-342900">
              <a:buFont typeface="+mj-lt"/>
              <a:buAutoNum type="arabicPeriod"/>
            </a:pPr>
            <a:r>
              <a:rPr lang="th-TH" sz="2400" b="1" dirty="0">
                <a:latin typeface="TH SarabunPSK"/>
                <a:cs typeface="+mj-cs"/>
              </a:rPr>
              <a:t>คัดเลือก นก. + </a:t>
            </a:r>
            <a:r>
              <a:rPr lang="en-US" sz="2400" b="1" dirty="0">
                <a:latin typeface="TH SarabunPSK"/>
                <a:cs typeface="+mj-cs"/>
              </a:rPr>
              <a:t>(TRL)</a:t>
            </a:r>
          </a:p>
          <a:p>
            <a:pPr marL="342900" indent="-342900">
              <a:buFont typeface="+mj-lt"/>
              <a:buAutoNum type="arabicPeriod"/>
            </a:pPr>
            <a:r>
              <a:rPr lang="th-TH" sz="2400" b="1" dirty="0">
                <a:latin typeface="TH SarabunPSK"/>
                <a:cs typeface="+mj-cs"/>
              </a:rPr>
              <a:t>ลงพื้นที่ประเมินเชิงประจักษ์ </a:t>
            </a:r>
          </a:p>
          <a:p>
            <a:pPr marL="342900" indent="-342900">
              <a:buFont typeface="+mj-lt"/>
              <a:buAutoNum type="arabicPeriod"/>
            </a:pPr>
            <a:r>
              <a:rPr lang="th-TH" sz="2400" b="1" dirty="0">
                <a:latin typeface="TH SarabunPSK"/>
                <a:cs typeface="+mj-cs"/>
              </a:rPr>
              <a:t>กำหนดพื้นที่เป้าหมายนวัตกรรมใหม่</a:t>
            </a:r>
          </a:p>
          <a:p>
            <a:pPr marL="342900" indent="-342900">
              <a:buFont typeface="+mj-lt"/>
              <a:buAutoNum type="arabicPeriod"/>
            </a:pPr>
            <a:r>
              <a:rPr lang="th-TH" sz="2400" b="1" dirty="0">
                <a:latin typeface="TH SarabunPSK"/>
                <a:cs typeface="+mj-cs"/>
              </a:rPr>
              <a:t>กำหนดเงื่อนไขการสนับสนุน</a:t>
            </a:r>
          </a:p>
          <a:p>
            <a:pPr marL="342900" indent="-342900">
              <a:buFont typeface="+mj-lt"/>
              <a:buAutoNum type="arabicPeriod"/>
            </a:pPr>
            <a:r>
              <a:rPr lang="th-TH" sz="2400" b="1" dirty="0">
                <a:latin typeface="TH SarabunPSK"/>
                <a:cs typeface="+mj-cs"/>
              </a:rPr>
              <a:t>กำหนดแผนงานและงบประมาณ ...</a:t>
            </a:r>
            <a:endParaRPr lang="en-US" sz="2400" b="1" dirty="0">
              <a:latin typeface="TH SarabunPSK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EA66AE-6B6E-4D66-8A7C-42781A8167AE}"/>
              </a:ext>
            </a:extLst>
          </p:cNvPr>
          <p:cNvSpPr txBox="1"/>
          <p:nvPr/>
        </p:nvSpPr>
        <p:spPr>
          <a:xfrm>
            <a:off x="4803912" y="1948427"/>
            <a:ext cx="1987827" cy="1569660"/>
          </a:xfrm>
          <a:prstGeom prst="rect">
            <a:avLst/>
          </a:prstGeom>
          <a:solidFill>
            <a:srgbClr val="ECB2EC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/>
              <a:t>ประสานความร่วมมือเพื่อวางแผนการส่งเสริม ภปท. + นก.</a:t>
            </a:r>
            <a:endParaRPr lang="en-US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616292-4B26-46A1-A449-60031E7E45E9}"/>
              </a:ext>
            </a:extLst>
          </p:cNvPr>
          <p:cNvSpPr txBox="1"/>
          <p:nvPr/>
        </p:nvSpPr>
        <p:spPr>
          <a:xfrm>
            <a:off x="3850631" y="4026939"/>
            <a:ext cx="4093150" cy="2677656"/>
          </a:xfrm>
          <a:prstGeom prst="rect">
            <a:avLst/>
          </a:prstGeom>
          <a:solidFill>
            <a:srgbClr val="66FF33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PSK"/>
                <a:cs typeface="+mj-cs"/>
              </a:rPr>
              <a:t>การส่งเสริม ภปท. + นก. ยกระดับ ศพก.</a:t>
            </a:r>
          </a:p>
          <a:p>
            <a:pPr marL="342900" indent="-342900">
              <a:buFont typeface="+mj-lt"/>
              <a:buAutoNum type="arabicPeriod"/>
            </a:pPr>
            <a:r>
              <a:rPr lang="th-TH" sz="2400" b="1" dirty="0">
                <a:latin typeface="TH SarabunPSK"/>
                <a:cs typeface="+mj-cs"/>
              </a:rPr>
              <a:t>เชื่อมโยงฐานข้อมูล/จัดทำสื่อ/จัดการความรู้</a:t>
            </a:r>
          </a:p>
          <a:p>
            <a:pPr marL="342900" indent="-342900">
              <a:buFont typeface="+mj-lt"/>
              <a:buAutoNum type="arabicPeriod"/>
            </a:pPr>
            <a:r>
              <a:rPr lang="th-TH" sz="2400" b="1" dirty="0">
                <a:latin typeface="TH SarabunPSK"/>
                <a:cs typeface="+mj-cs"/>
              </a:rPr>
              <a:t>โครงการส่งเสริม ภปท.+นก. ยกระดับ ศพก.</a:t>
            </a:r>
          </a:p>
          <a:p>
            <a:pPr marL="342900" indent="-342900">
              <a:buFont typeface="+mj-lt"/>
              <a:buAutoNum type="arabicPeriod"/>
            </a:pPr>
            <a:r>
              <a:rPr lang="th-TH" sz="2400" b="1" dirty="0">
                <a:latin typeface="TH SarabunPSK"/>
                <a:cs typeface="+mj-cs"/>
              </a:rPr>
              <a:t>ข้อมูลประกอบการประชุม </a:t>
            </a:r>
            <a:r>
              <a:rPr lang="en-US" sz="2400" b="1" dirty="0">
                <a:latin typeface="TH SarabunPSK"/>
                <a:cs typeface="+mj-cs"/>
              </a:rPr>
              <a:t>WIPO</a:t>
            </a:r>
            <a:endParaRPr lang="th-TH" sz="2400" b="1" dirty="0">
              <a:latin typeface="TH SarabunPSK"/>
              <a:cs typeface="+mj-cs"/>
            </a:endParaRPr>
          </a:p>
          <a:p>
            <a:pPr marL="342900" indent="-342900">
              <a:buFont typeface="+mj-lt"/>
              <a:buAutoNum type="arabicPeriod"/>
            </a:pPr>
            <a:r>
              <a:rPr lang="th-TH" sz="2400" b="1" dirty="0">
                <a:latin typeface="TH SarabunPSK"/>
                <a:cs typeface="+mj-cs"/>
              </a:rPr>
              <a:t>พัฒนามรดกด้านการเกษตรไทย</a:t>
            </a:r>
          </a:p>
          <a:p>
            <a:pPr marL="342900" indent="-342900">
              <a:buFont typeface="+mj-lt"/>
              <a:buAutoNum type="arabicPeriod"/>
            </a:pPr>
            <a:r>
              <a:rPr lang="th-TH" sz="2400" b="1" dirty="0">
                <a:latin typeface="TH SarabunPSK"/>
                <a:cs typeface="+mj-cs"/>
              </a:rPr>
              <a:t>ประกวดนวัตกรรมชาวบ้าน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>
                <a:latin typeface="TH SarabunPSK"/>
              </a:rPr>
              <a:t>R&amp;D</a:t>
            </a:r>
            <a:r>
              <a:rPr lang="en-US" sz="2400" b="1" dirty="0">
                <a:latin typeface="TH SarabunPSK"/>
                <a:cs typeface="+mj-cs"/>
              </a:rPr>
              <a:t>, </a:t>
            </a:r>
            <a:r>
              <a:rPr lang="th-TH" sz="2400" b="1" dirty="0">
                <a:latin typeface="TH SarabunPSK"/>
                <a:cs typeface="+mj-cs"/>
              </a:rPr>
              <a:t>ดำเนินภายใต้นโยบายอื่น ๆ</a:t>
            </a:r>
            <a:endParaRPr lang="th-TH" sz="2400" b="1" dirty="0">
              <a:latin typeface="TH SarabunPSK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AFAA5CD-D212-4F71-82CA-B94DE30C5DA8}"/>
              </a:ext>
            </a:extLst>
          </p:cNvPr>
          <p:cNvCxnSpPr>
            <a:cxnSpLocks/>
            <a:stCxn id="4" idx="3"/>
            <a:endCxn id="3" idx="1"/>
          </p:cNvCxnSpPr>
          <p:nvPr/>
        </p:nvCxnSpPr>
        <p:spPr>
          <a:xfrm flipV="1">
            <a:off x="3469478" y="1224972"/>
            <a:ext cx="1433815" cy="608487"/>
          </a:xfrm>
          <a:prstGeom prst="line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A465AD7-A09B-408C-9BF1-0B7C892E65ED}"/>
              </a:ext>
            </a:extLst>
          </p:cNvPr>
          <p:cNvCxnSpPr>
            <a:cxnSpLocks/>
            <a:stCxn id="3" idx="3"/>
            <a:endCxn id="5" idx="1"/>
          </p:cNvCxnSpPr>
          <p:nvPr/>
        </p:nvCxnSpPr>
        <p:spPr>
          <a:xfrm>
            <a:off x="6891119" y="1224972"/>
            <a:ext cx="1516058" cy="555175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A69757-BEDA-4BAC-9E61-1E520D53E082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>
            <a:off x="1958732" y="2095069"/>
            <a:ext cx="1855" cy="367597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EA99D96-47D7-42B2-A7A5-54669DE43981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10153628" y="2041757"/>
            <a:ext cx="0" cy="409919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91C9B0D-9156-40C3-88D5-8A36C178C7C7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3564836" y="2733257"/>
            <a:ext cx="1239076" cy="0"/>
          </a:xfrm>
          <a:prstGeom prst="line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DD8E814-47F8-4B40-9FF3-F1D4709A3241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6791739" y="2733257"/>
            <a:ext cx="1504111" cy="0"/>
          </a:xfrm>
          <a:prstGeom prst="line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B80BDA4-5EDC-4C25-AF44-8ACF30EA863F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5797825" y="1502559"/>
            <a:ext cx="1" cy="445868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C4CA64A-B511-4FD6-AB33-4A23F6288FD5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5797825" y="3518087"/>
            <a:ext cx="1" cy="508852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351F364-6BC7-47FA-A30B-CE0F434FB470}"/>
              </a:ext>
            </a:extLst>
          </p:cNvPr>
          <p:cNvCxnSpPr>
            <a:cxnSpLocks/>
          </p:cNvCxnSpPr>
          <p:nvPr/>
        </p:nvCxnSpPr>
        <p:spPr>
          <a:xfrm>
            <a:off x="1850505" y="5878986"/>
            <a:ext cx="82828" cy="3486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260AD77-15CA-43A2-99CC-F3B26A9D799D}"/>
              </a:ext>
            </a:extLst>
          </p:cNvPr>
          <p:cNvCxnSpPr>
            <a:cxnSpLocks/>
          </p:cNvCxnSpPr>
          <p:nvPr/>
        </p:nvCxnSpPr>
        <p:spPr>
          <a:xfrm flipH="1">
            <a:off x="9972255" y="5522034"/>
            <a:ext cx="125710" cy="45376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D6FDEE8-2D17-4739-BCA9-6FE63395E0BA}"/>
              </a:ext>
            </a:extLst>
          </p:cNvPr>
          <p:cNvCxnSpPr>
            <a:cxnSpLocks/>
          </p:cNvCxnSpPr>
          <p:nvPr/>
        </p:nvCxnSpPr>
        <p:spPr>
          <a:xfrm flipH="1">
            <a:off x="7926721" y="5946547"/>
            <a:ext cx="2045534" cy="130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D66197C-E95B-47A9-B85B-81DB953B5278}"/>
              </a:ext>
            </a:extLst>
          </p:cNvPr>
          <p:cNvCxnSpPr>
            <a:cxnSpLocks/>
          </p:cNvCxnSpPr>
          <p:nvPr/>
        </p:nvCxnSpPr>
        <p:spPr>
          <a:xfrm flipV="1">
            <a:off x="1943699" y="6227660"/>
            <a:ext cx="1906932" cy="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515E61-09E9-4EAD-9137-CF7DD7F4E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1DEDB-EF84-4E3F-8087-868C85857767}" type="slidenum">
              <a:rPr lang="en-US" smtClean="0"/>
              <a:t>10</a:t>
            </a:fld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F65AB0E-205C-4CF6-A6FB-7270D5EEEEC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3" y="6485878"/>
            <a:ext cx="796521" cy="302349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DDDE2B1-18CC-4CEB-8672-D0F97805B34A}"/>
              </a:ext>
            </a:extLst>
          </p:cNvPr>
          <p:cNvSpPr txBox="1"/>
          <p:nvPr/>
        </p:nvSpPr>
        <p:spPr>
          <a:xfrm>
            <a:off x="463415" y="66924"/>
            <a:ext cx="2510738" cy="1469469"/>
          </a:xfrm>
          <a:prstGeom prst="irregularSeal1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  <a:cs typeface="+mj-cs"/>
              </a:rPr>
              <a:t>ยกร่าง</a:t>
            </a:r>
            <a:endParaRPr lang="en-US" sz="2800" b="1" dirty="0">
              <a:solidFill>
                <a:srgbClr val="FF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26653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0B889-3621-4DDA-B2EE-A8F705354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3147" y="239647"/>
            <a:ext cx="8859592" cy="1032562"/>
          </a:xfr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  <a:prstDash val="dashDot"/>
          </a:ln>
        </p:spPr>
        <p:txBody>
          <a:bodyPr>
            <a:normAutofit/>
          </a:bodyPr>
          <a:lstStyle/>
          <a:p>
            <a:pPr algn="ctr"/>
            <a:r>
              <a:rPr lang="th-TH" sz="5400" b="1" dirty="0">
                <a:latin typeface="TH SarabunPSK"/>
                <a:cs typeface="+mn-cs"/>
              </a:rPr>
              <a:t>การดำเนินงานสำรวจ ปีงบประมาณ </a:t>
            </a:r>
            <a:r>
              <a:rPr lang="en-US" sz="5400" b="1" dirty="0">
                <a:latin typeface="TH SarabunPSK"/>
                <a:cs typeface="+mn-cs"/>
              </a:rPr>
              <a:t>2563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C8D73-BDBB-495C-B893-EE5A2E9CC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898" y="1434499"/>
            <a:ext cx="11668259" cy="20725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4000" b="1" dirty="0">
                <a:latin typeface="TH SarabunPSK"/>
              </a:rPr>
              <a:t>     การสำรวจครั้งที่ </a:t>
            </a:r>
            <a:r>
              <a:rPr lang="en-US" sz="4000" b="1" dirty="0">
                <a:latin typeface="TH SarabunPSK"/>
              </a:rPr>
              <a:t>1 : </a:t>
            </a:r>
            <a:r>
              <a:rPr lang="th-TH" sz="4000" b="1" dirty="0">
                <a:latin typeface="TH SarabunPSK"/>
              </a:rPr>
              <a:t> </a:t>
            </a:r>
            <a:r>
              <a:rPr lang="th-TH" sz="4000" b="1" u="sng" dirty="0">
                <a:latin typeface="TH SarabunPSK"/>
              </a:rPr>
              <a:t>ผ่านระบบออนไลน์ </a:t>
            </a:r>
            <a:r>
              <a:rPr lang="th-TH" sz="3600" b="1" u="sng" dirty="0">
                <a:latin typeface="Times New Roman" panose="02020603050405020304" pitchFamily="18" charset="0"/>
              </a:rPr>
              <a:t>(</a:t>
            </a:r>
            <a:r>
              <a:rPr lang="en-US" b="1" u="sng" dirty="0">
                <a:latin typeface="Times New Roman" panose="02020603050405020304" pitchFamily="18" charset="0"/>
              </a:rPr>
              <a:t>Google Form</a:t>
            </a:r>
            <a:r>
              <a:rPr lang="th-TH" sz="3600" b="1" u="sng" dirty="0">
                <a:latin typeface="Times New Roman" panose="02020603050405020304" pitchFamily="18" charset="0"/>
              </a:rPr>
              <a:t>)</a:t>
            </a:r>
            <a:r>
              <a:rPr lang="th-TH" sz="4000" b="1" dirty="0">
                <a:latin typeface="TH SarabunPSK"/>
              </a:rPr>
              <a:t>  </a:t>
            </a:r>
          </a:p>
          <a:p>
            <a:pPr marL="0" indent="0">
              <a:buNone/>
            </a:pPr>
            <a:r>
              <a:rPr lang="th-TH" sz="4000" b="1" dirty="0">
                <a:latin typeface="TH SarabunPSK"/>
              </a:rPr>
              <a:t>     ระยะเวลาสำรวจ </a:t>
            </a:r>
            <a:r>
              <a:rPr lang="th-TH" sz="4000" b="1" dirty="0">
                <a:solidFill>
                  <a:srgbClr val="FF0000"/>
                </a:solidFill>
                <a:latin typeface="TH SarabunPSK"/>
              </a:rPr>
              <a:t>ตั้งแต่วันที่ </a:t>
            </a:r>
            <a:r>
              <a:rPr lang="en-US" sz="4000" b="1" dirty="0">
                <a:solidFill>
                  <a:srgbClr val="FF0000"/>
                </a:solidFill>
                <a:latin typeface="TH SarabunPSK"/>
              </a:rPr>
              <a:t>1</a:t>
            </a:r>
            <a:r>
              <a:rPr lang="th-TH" sz="4000" b="1" dirty="0">
                <a:solidFill>
                  <a:srgbClr val="FF0000"/>
                </a:solidFill>
                <a:latin typeface="TH SarabunPSK"/>
              </a:rPr>
              <a:t> – </a:t>
            </a:r>
            <a:r>
              <a:rPr lang="en-US" sz="4000" b="1" dirty="0">
                <a:solidFill>
                  <a:srgbClr val="FF0000"/>
                </a:solidFill>
                <a:latin typeface="TH SarabunPSK"/>
              </a:rPr>
              <a:t>8</a:t>
            </a:r>
            <a:r>
              <a:rPr lang="th-TH" sz="4000" b="1" dirty="0">
                <a:solidFill>
                  <a:srgbClr val="FF0000"/>
                </a:solidFill>
                <a:latin typeface="TH SarabunPSK"/>
              </a:rPr>
              <a:t> พฤศจิกายน </a:t>
            </a:r>
            <a:r>
              <a:rPr lang="en-US" sz="4000" b="1" dirty="0">
                <a:solidFill>
                  <a:srgbClr val="FF0000"/>
                </a:solidFill>
                <a:latin typeface="TH SarabunPSK"/>
              </a:rPr>
              <a:t>2562</a:t>
            </a:r>
            <a:endParaRPr lang="th-TH" sz="4000" b="1" dirty="0">
              <a:solidFill>
                <a:srgbClr val="FF0000"/>
              </a:solidFill>
              <a:latin typeface="TH SarabunPSK"/>
            </a:endParaRPr>
          </a:p>
          <a:p>
            <a:pPr marL="0" indent="0">
              <a:buNone/>
            </a:pPr>
            <a:r>
              <a:rPr lang="th-TH" sz="4000" b="1" dirty="0">
                <a:solidFill>
                  <a:srgbClr val="FF0000"/>
                </a:solidFill>
                <a:latin typeface="TH SarabunPSK"/>
              </a:rPr>
              <a:t>     </a:t>
            </a:r>
            <a:endParaRPr lang="en-US" sz="4000" b="1" dirty="0">
              <a:latin typeface="TH SarabunPSK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372898" y="1517423"/>
            <a:ext cx="327992" cy="34773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5-Point Star 9"/>
          <p:cNvSpPr/>
          <p:nvPr/>
        </p:nvSpPr>
        <p:spPr>
          <a:xfrm>
            <a:off x="352384" y="2225353"/>
            <a:ext cx="327992" cy="34773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CC3B1BE-8976-4C94-A514-FC180D6AD014}"/>
              </a:ext>
            </a:extLst>
          </p:cNvPr>
          <p:cNvSpPr txBox="1">
            <a:spLocks/>
          </p:cNvSpPr>
          <p:nvPr/>
        </p:nvSpPr>
        <p:spPr>
          <a:xfrm>
            <a:off x="174224" y="2882996"/>
            <a:ext cx="1983936" cy="858368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Dot"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3600" b="1">
                <a:cs typeface="+mn-cs"/>
              </a:rPr>
              <a:t>วัตถุประสงค์</a:t>
            </a:r>
            <a:endParaRPr lang="en-US" sz="3600" dirty="0">
              <a:cs typeface="+mn-cs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DD1D5D1-DAC7-41FC-9FD6-ACBA1CCFA5C6}"/>
              </a:ext>
            </a:extLst>
          </p:cNvPr>
          <p:cNvSpPr txBox="1">
            <a:spLocks/>
          </p:cNvSpPr>
          <p:nvPr/>
        </p:nvSpPr>
        <p:spPr>
          <a:xfrm>
            <a:off x="2276341" y="2999954"/>
            <a:ext cx="9915659" cy="17011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latin typeface="Times New Roman" panose="02020603050405020304" pitchFamily="18" charset="0"/>
              </a:rPr>
              <a:t>1.</a:t>
            </a:r>
            <a:r>
              <a:rPr lang="th-TH" sz="2400" b="1" dirty="0">
                <a:latin typeface="Times New Roman" panose="02020603050405020304" pitchFamily="18" charset="0"/>
              </a:rPr>
              <a:t> </a:t>
            </a:r>
            <a:r>
              <a:rPr lang="th-TH" sz="3600" b="1" dirty="0"/>
              <a:t>เพื่อค้นหาภูมิปัญญาท้องถิ่นและนวัตกรรมเกษตรที่มีใช้ใน ศพก.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latin typeface="Times New Roman" panose="02020603050405020304" pitchFamily="18" charset="0"/>
              </a:rPr>
              <a:t>2</a:t>
            </a:r>
            <a:r>
              <a:rPr lang="th-TH" sz="3600" b="1" dirty="0"/>
              <a:t>. เพื่อค้นหาความต้องการพัฒนา ศพก. ด้วยภูมิปัญญาท้องถิ่นและนวัตกรรมด้านการเกษตร</a:t>
            </a:r>
            <a:endParaRPr lang="en-US" sz="3600" b="1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CC3B1BE-8976-4C94-A514-FC180D6AD014}"/>
              </a:ext>
            </a:extLst>
          </p:cNvPr>
          <p:cNvSpPr txBox="1">
            <a:spLocks/>
          </p:cNvSpPr>
          <p:nvPr/>
        </p:nvSpPr>
        <p:spPr>
          <a:xfrm>
            <a:off x="165222" y="4744694"/>
            <a:ext cx="1983936" cy="858368"/>
          </a:xfrm>
          <a:prstGeom prst="rect">
            <a:avLst/>
          </a:prstGeom>
          <a:noFill/>
          <a:ln w="38100">
            <a:solidFill>
              <a:schemeClr val="accent6"/>
            </a:solidFill>
            <a:prstDash val="dashDot"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3600" b="1" dirty="0">
                <a:cs typeface="+mn-cs"/>
              </a:rPr>
              <a:t>เป้าหมาย</a:t>
            </a:r>
            <a:endParaRPr lang="en-US" sz="3600" dirty="0">
              <a:cs typeface="+mn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CC3B1BE-8976-4C94-A514-FC180D6AD014}"/>
              </a:ext>
            </a:extLst>
          </p:cNvPr>
          <p:cNvSpPr txBox="1">
            <a:spLocks/>
          </p:cNvSpPr>
          <p:nvPr/>
        </p:nvSpPr>
        <p:spPr>
          <a:xfrm>
            <a:off x="1248643" y="5837378"/>
            <a:ext cx="1983936" cy="858368"/>
          </a:xfrm>
          <a:prstGeom prst="rect">
            <a:avLst/>
          </a:prstGeom>
          <a:noFill/>
          <a:ln w="38100">
            <a:solidFill>
              <a:srgbClr val="FFC000"/>
            </a:solidFill>
            <a:prstDash val="dashDot"/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3600" b="1" dirty="0">
                <a:cs typeface="+mn-cs"/>
              </a:rPr>
              <a:t>กลุ่มเป้าหมาย</a:t>
            </a:r>
            <a:endParaRPr lang="en-US" sz="3600" dirty="0"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76341" y="4850712"/>
            <a:ext cx="7964040" cy="646331"/>
          </a:xfrm>
          <a:prstGeom prst="rect">
            <a:avLst/>
          </a:prstGeom>
          <a:solidFill>
            <a:srgbClr val="CCFF99"/>
          </a:solidFill>
        </p:spPr>
        <p:txBody>
          <a:bodyPr wrap="none" rtlCol="0">
            <a:spAutoFit/>
          </a:bodyPr>
          <a:lstStyle/>
          <a:p>
            <a:pPr lvl="0"/>
            <a:r>
              <a:rPr lang="th-TH" sz="3600" b="1" dirty="0">
                <a:solidFill>
                  <a:prstClr val="black"/>
                </a:solidFill>
                <a:latin typeface="TH SarabunPSK"/>
              </a:rPr>
              <a:t>ต้องการข้อมูลภาพรวมเพื่อพัฒนาต่อยอดสนับสนุน ศพก.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26004" y="5945200"/>
            <a:ext cx="8715153" cy="646331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th-TH" sz="3600" b="1" dirty="0">
                <a:latin typeface="TH SarabunPSK"/>
              </a:rPr>
              <a:t>เกษตรกรต้นแบบของ ศพก. (จนท.เป็นพี่เลี้ยงใช้</a:t>
            </a:r>
            <a:r>
              <a:rPr lang="en-US" sz="3600" b="1" dirty="0">
                <a:latin typeface="TH SarabunPSK"/>
              </a:rPr>
              <a:t>Google Form</a:t>
            </a:r>
            <a:r>
              <a:rPr lang="th-TH" sz="3600" b="1" dirty="0">
                <a:latin typeface="TH SarabunPSK"/>
              </a:rPr>
              <a:t>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EFCA75-F191-456B-AE8D-0F8652AFD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1DEDB-EF84-4E3F-8087-868C85857767}" type="slidenum">
              <a:rPr lang="en-US" smtClean="0"/>
              <a:t>11</a:t>
            </a:fld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2EF1E6D-927D-4756-91CE-9E319996379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3" y="6485878"/>
            <a:ext cx="796521" cy="302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9932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ular Callout 16"/>
          <p:cNvSpPr/>
          <p:nvPr/>
        </p:nvSpPr>
        <p:spPr>
          <a:xfrm>
            <a:off x="2072793" y="4939895"/>
            <a:ext cx="9899374" cy="1775791"/>
          </a:xfrm>
          <a:prstGeom prst="wedgeRectCallout">
            <a:avLst>
              <a:gd name="adj1" fmla="val -53765"/>
              <a:gd name="adj2" fmla="val -49440"/>
            </a:avLst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Rounded Rectangular Callout 13"/>
          <p:cNvSpPr/>
          <p:nvPr/>
        </p:nvSpPr>
        <p:spPr>
          <a:xfrm>
            <a:off x="191661" y="1435901"/>
            <a:ext cx="8242257" cy="2372139"/>
          </a:xfrm>
          <a:prstGeom prst="wedgeRoundRectCallout">
            <a:avLst>
              <a:gd name="adj1" fmla="val 60363"/>
              <a:gd name="adj2" fmla="val -50908"/>
              <a:gd name="adj3" fmla="val 16667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B5E876-16B3-41D1-82F5-FB6E0FDFF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350" y="92421"/>
            <a:ext cx="5163355" cy="912131"/>
          </a:xfrm>
          <a:solidFill>
            <a:srgbClr val="CCFF99"/>
          </a:solidFill>
          <a:ln w="38100">
            <a:solidFill>
              <a:srgbClr val="92D050"/>
            </a:solidFill>
            <a:prstDash val="dashDot"/>
          </a:ln>
        </p:spPr>
        <p:txBody>
          <a:bodyPr>
            <a:normAutofit/>
          </a:bodyPr>
          <a:lstStyle/>
          <a:p>
            <a:pPr algn="ctr"/>
            <a:r>
              <a:rPr lang="th-TH" sz="5400" b="1" dirty="0">
                <a:cs typeface="+mn-cs"/>
              </a:rPr>
              <a:t>คำนิยาม - ความหมาย</a:t>
            </a:r>
            <a:endParaRPr lang="en-US" sz="5400" b="1" dirty="0"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659" y="1590918"/>
            <a:ext cx="800461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/>
              <a:t>ความรู้ความสามารถ ความเชื่อ และวิธีการที่เกิดจากการเรียนรู้สั่งสมเป็นประสบการณ์ของคนในท้องถิ่นหรือชุมชนได้ใช้อยู่ในชีวิตประจำวัน เพื่อให้มีชีวิตดำรงอยู่ได้และมีการสืบทอดความรู้ฯ ดังกล่าวของบรรพบุรุษจากคนรุ่นหนึ่งไปสู่คนรุ่นต่อไป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41464" y="5036310"/>
            <a:ext cx="928671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/>
              <a:t>การได้มาซึ่งผลิตภัณฑ์ใหม่ กระบวนการผลิตใหม่ การบริการใหม่ และวิธีการจัดการรูปแบบใหม่ที่ก่อให้เกิดประสิทธิภาพในการทำงาน สามารถสร้างคุณค่า มูลค่ารายได้และชีวิตความเป็นอยู่ที่ดีขึ้นกว่าเดิม</a:t>
            </a:r>
            <a:endParaRPr lang="en-US" sz="3200" b="1" dirty="0"/>
          </a:p>
          <a:p>
            <a:endParaRPr lang="th-TH" sz="32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191661" y="3974175"/>
            <a:ext cx="4522392" cy="982459"/>
            <a:chOff x="191660" y="4371908"/>
            <a:chExt cx="4522392" cy="982459"/>
          </a:xfrm>
        </p:grpSpPr>
        <p:sp>
          <p:nvSpPr>
            <p:cNvPr id="15" name="Rounded Rectangle 14"/>
            <p:cNvSpPr/>
            <p:nvPr/>
          </p:nvSpPr>
          <p:spPr>
            <a:xfrm>
              <a:off x="191660" y="4371908"/>
              <a:ext cx="4499609" cy="982459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1660" y="4498386"/>
              <a:ext cx="452239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4400" b="1" dirty="0"/>
                <a:t>นวัตกรรมด้าน</a:t>
              </a:r>
              <a:r>
                <a:rPr lang="th-TH" sz="4800" b="1" dirty="0"/>
                <a:t>การเกษตร</a:t>
              </a:r>
              <a:endParaRPr lang="th-TH" sz="44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597438" y="544764"/>
            <a:ext cx="4006312" cy="997182"/>
            <a:chOff x="55802" y="1200768"/>
            <a:chExt cx="3337108" cy="946574"/>
          </a:xfrm>
          <a:solidFill>
            <a:srgbClr val="FF9999"/>
          </a:solidFill>
        </p:grpSpPr>
        <p:sp>
          <p:nvSpPr>
            <p:cNvPr id="11" name="Rounded Rectangle 10"/>
            <p:cNvSpPr/>
            <p:nvPr/>
          </p:nvSpPr>
          <p:spPr>
            <a:xfrm>
              <a:off x="55802" y="1200768"/>
              <a:ext cx="3262476" cy="94657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01461" y="1288964"/>
              <a:ext cx="2991449" cy="788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800" b="1" dirty="0"/>
                <a:t>ภูมิปัญญาท้องถิ่น</a:t>
              </a:r>
              <a:endParaRPr lang="th-TH" sz="4800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CA8974-95C2-4CB6-A0BC-28DC122CC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1DEDB-EF84-4E3F-8087-868C85857767}" type="slidenum">
              <a:rPr lang="en-US" smtClean="0"/>
              <a:t>12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D78FFDF-585B-43C3-9DAB-F36667CE734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3" y="6485878"/>
            <a:ext cx="796521" cy="302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1699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DCE5E67D-168F-40DB-BAC5-BA902FC7F5BC}"/>
              </a:ext>
            </a:extLst>
          </p:cNvPr>
          <p:cNvSpPr/>
          <p:nvPr/>
        </p:nvSpPr>
        <p:spPr>
          <a:xfrm>
            <a:off x="2175545" y="1656400"/>
            <a:ext cx="7750841" cy="4061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F576F40-05B5-42F7-8D20-5BE12CA00DAA}"/>
              </a:ext>
            </a:extLst>
          </p:cNvPr>
          <p:cNvGrpSpPr/>
          <p:nvPr/>
        </p:nvGrpSpPr>
        <p:grpSpPr>
          <a:xfrm>
            <a:off x="2538140" y="1656400"/>
            <a:ext cx="7388246" cy="3835382"/>
            <a:chOff x="-145348" y="2948570"/>
            <a:chExt cx="6827568" cy="352344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FC02C34-9823-4965-8A3D-F8B35759BF86}"/>
                </a:ext>
              </a:extLst>
            </p:cNvPr>
            <p:cNvGrpSpPr/>
            <p:nvPr/>
          </p:nvGrpSpPr>
          <p:grpSpPr>
            <a:xfrm>
              <a:off x="-145348" y="3676396"/>
              <a:ext cx="3451989" cy="2156163"/>
              <a:chOff x="1073852" y="2328073"/>
              <a:chExt cx="3451989" cy="2156163"/>
            </a:xfrm>
          </p:grpSpPr>
          <p:sp>
            <p:nvSpPr>
              <p:cNvPr id="20" name="วงรี 6">
                <a:extLst>
                  <a:ext uri="{FF2B5EF4-FFF2-40B4-BE49-F238E27FC236}">
                    <a16:creationId xmlns:a16="http://schemas.microsoft.com/office/drawing/2014/main" id="{F73CDEBC-6318-41AD-ACE4-79399BDA287A}"/>
                  </a:ext>
                </a:extLst>
              </p:cNvPr>
              <p:cNvSpPr/>
              <p:nvPr/>
            </p:nvSpPr>
            <p:spPr>
              <a:xfrm>
                <a:off x="1270523" y="2328073"/>
                <a:ext cx="3058646" cy="2156163"/>
              </a:xfrm>
              <a:prstGeom prst="roundRect">
                <a:avLst>
                  <a:gd name="adj" fmla="val 12892"/>
                </a:avLst>
              </a:prstGeom>
              <a:solidFill>
                <a:srgbClr val="ED7D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32D7141B-2262-47E7-9189-0E997C514BF5}"/>
                  </a:ext>
                </a:extLst>
              </p:cNvPr>
              <p:cNvGrpSpPr/>
              <p:nvPr/>
            </p:nvGrpSpPr>
            <p:grpSpPr>
              <a:xfrm>
                <a:off x="1073852" y="2373765"/>
                <a:ext cx="3451989" cy="1896395"/>
                <a:chOff x="-2964748" y="1505085"/>
                <a:chExt cx="3451989" cy="1896395"/>
              </a:xfrm>
            </p:grpSpPr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2D7D0874-5ADD-404A-99F5-BE6997D4EA8B}"/>
                    </a:ext>
                  </a:extLst>
                </p:cNvPr>
                <p:cNvSpPr/>
                <p:nvPr/>
              </p:nvSpPr>
              <p:spPr>
                <a:xfrm>
                  <a:off x="-2184897" y="1899775"/>
                  <a:ext cx="1892289" cy="121580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fontAlgn="ctr"/>
                  <a:r>
                    <a:rPr lang="th-TH" sz="8000" dirty="0">
                      <a:latin typeface="RSU" panose="02000506040000020003" pitchFamily="2" charset="-34"/>
                    </a:rPr>
                    <a:t>78</a:t>
                  </a:r>
                  <a:r>
                    <a:rPr lang="en-US" sz="8000" dirty="0">
                      <a:latin typeface="RSU" panose="02000506040000020003" pitchFamily="2" charset="-34"/>
                    </a:rPr>
                    <a:t>%</a:t>
                  </a:r>
                  <a:endParaRPr lang="th-TH" sz="2000" dirty="0">
                    <a:latin typeface="RSU" panose="02000506040000020003" pitchFamily="2" charset="-34"/>
                  </a:endParaRP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54A0585E-B0C1-4114-9633-677CDAB9CBFD}"/>
                    </a:ext>
                  </a:extLst>
                </p:cNvPr>
                <p:cNvSpPr/>
                <p:nvPr/>
              </p:nvSpPr>
              <p:spPr>
                <a:xfrm>
                  <a:off x="-2964748" y="2807716"/>
                  <a:ext cx="3451989" cy="5937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fontAlgn="ctr"/>
                  <a:r>
                    <a:rPr lang="th-TH" sz="3600" dirty="0">
                      <a:latin typeface="RSU" panose="02000506040000020003" pitchFamily="2" charset="-34"/>
                    </a:rPr>
                    <a:t>684 ศพก.</a:t>
                  </a: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7AB48DCF-EFD2-4A01-9E69-B53818F7F75D}"/>
                    </a:ext>
                  </a:extLst>
                </p:cNvPr>
                <p:cNvSpPr/>
                <p:nvPr/>
              </p:nvSpPr>
              <p:spPr>
                <a:xfrm>
                  <a:off x="-2964748" y="1505085"/>
                  <a:ext cx="3451989" cy="5937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fontAlgn="ctr"/>
                  <a:r>
                    <a:rPr lang="th-TH" sz="3600" dirty="0">
                      <a:latin typeface="RSU" panose="02000506040000020003" pitchFamily="2" charset="-34"/>
                    </a:rPr>
                    <a:t>ตอบแบบสอบถาม</a:t>
                  </a:r>
                </a:p>
              </p:txBody>
            </p:sp>
          </p:grp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3181C70-DC85-4169-83C5-0E406EA45D62}"/>
                </a:ext>
              </a:extLst>
            </p:cNvPr>
            <p:cNvGrpSpPr/>
            <p:nvPr/>
          </p:nvGrpSpPr>
          <p:grpSpPr>
            <a:xfrm>
              <a:off x="2997107" y="3676395"/>
              <a:ext cx="3451989" cy="2156163"/>
              <a:chOff x="4216307" y="2328072"/>
              <a:chExt cx="3451989" cy="2156163"/>
            </a:xfrm>
          </p:grpSpPr>
          <p:sp>
            <p:nvSpPr>
              <p:cNvPr id="15" name="วงรี 6">
                <a:extLst>
                  <a:ext uri="{FF2B5EF4-FFF2-40B4-BE49-F238E27FC236}">
                    <a16:creationId xmlns:a16="http://schemas.microsoft.com/office/drawing/2014/main" id="{64D1612C-3F9D-4348-B99A-F7FDFBFDA078}"/>
                  </a:ext>
                </a:extLst>
              </p:cNvPr>
              <p:cNvSpPr/>
              <p:nvPr/>
            </p:nvSpPr>
            <p:spPr>
              <a:xfrm>
                <a:off x="4412979" y="2328072"/>
                <a:ext cx="3058645" cy="2156163"/>
              </a:xfrm>
              <a:prstGeom prst="roundRect">
                <a:avLst>
                  <a:gd name="adj" fmla="val 12892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29D27CA1-08E1-45AE-B8DC-2A92B2919902}"/>
                  </a:ext>
                </a:extLst>
              </p:cNvPr>
              <p:cNvGrpSpPr/>
              <p:nvPr/>
            </p:nvGrpSpPr>
            <p:grpSpPr>
              <a:xfrm>
                <a:off x="4216307" y="2373765"/>
                <a:ext cx="3451989" cy="1896395"/>
                <a:chOff x="-2964748" y="1505085"/>
                <a:chExt cx="3451989" cy="1896395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386A0014-0D10-4A48-A522-D64B92B2516E}"/>
                    </a:ext>
                  </a:extLst>
                </p:cNvPr>
                <p:cNvSpPr/>
                <p:nvPr/>
              </p:nvSpPr>
              <p:spPr>
                <a:xfrm>
                  <a:off x="-2184897" y="1899775"/>
                  <a:ext cx="1892289" cy="121580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fontAlgn="ctr"/>
                  <a:r>
                    <a:rPr lang="en-US" sz="8000" dirty="0">
                      <a:latin typeface="RSU" panose="02000506040000020003" pitchFamily="2" charset="-34"/>
                    </a:rPr>
                    <a:t>22%</a:t>
                  </a:r>
                  <a:endParaRPr lang="th-TH" sz="2000" dirty="0">
                    <a:latin typeface="RSU" panose="02000506040000020003" pitchFamily="2" charset="-34"/>
                  </a:endParaRP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E30B6569-3204-4F97-8F5C-C7D71F6E4692}"/>
                    </a:ext>
                  </a:extLst>
                </p:cNvPr>
                <p:cNvSpPr/>
                <p:nvPr/>
              </p:nvSpPr>
              <p:spPr>
                <a:xfrm>
                  <a:off x="-2964748" y="2807716"/>
                  <a:ext cx="3451989" cy="5937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fontAlgn="ctr"/>
                  <a:r>
                    <a:rPr lang="th-TH" sz="3600" dirty="0">
                      <a:latin typeface="RSU" panose="02000506040000020003" pitchFamily="2" charset="-34"/>
                    </a:rPr>
                    <a:t>198 ศพก.</a:t>
                  </a: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02A321D2-BA9A-4F0D-8639-58B8293A8DD0}"/>
                    </a:ext>
                  </a:extLst>
                </p:cNvPr>
                <p:cNvSpPr/>
                <p:nvPr/>
              </p:nvSpPr>
              <p:spPr>
                <a:xfrm>
                  <a:off x="-2964748" y="1505085"/>
                  <a:ext cx="3451989" cy="5937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fontAlgn="ctr"/>
                  <a:r>
                    <a:rPr lang="th-TH" sz="3600" dirty="0">
                      <a:latin typeface="RSU" panose="02000506040000020003" pitchFamily="2" charset="-34"/>
                    </a:rPr>
                    <a:t>ไม่ตอบแบบสอบถาม</a:t>
                  </a:r>
                </a:p>
              </p:txBody>
            </p:sp>
          </p:grp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01AF3CE-B6BE-4A04-B795-8DE57A6D3890}"/>
                </a:ext>
              </a:extLst>
            </p:cNvPr>
            <p:cNvSpPr txBox="1"/>
            <p:nvPr/>
          </p:nvSpPr>
          <p:spPr>
            <a:xfrm>
              <a:off x="-145348" y="2948570"/>
              <a:ext cx="6827568" cy="7634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ctr"/>
              <a:r>
                <a:rPr lang="th-TH" sz="4800" b="1" dirty="0">
                  <a:latin typeface="RSU" panose="02000506040000020003" pitchFamily="2" charset="-34"/>
                </a:rPr>
                <a:t>การตอบแบบสอบถามของ ศพก.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ACFB838-0B4F-4101-AC22-1BF843F7E06B}"/>
                </a:ext>
              </a:extLst>
            </p:cNvPr>
            <p:cNvSpPr txBox="1"/>
            <p:nvPr/>
          </p:nvSpPr>
          <p:spPr>
            <a:xfrm>
              <a:off x="-145348" y="5878251"/>
              <a:ext cx="6827568" cy="5937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ctr"/>
              <a:r>
                <a:rPr lang="th-TH" sz="3600" b="1" dirty="0">
                  <a:latin typeface="RSU" panose="02000506040000020003" pitchFamily="2" charset="-34"/>
                </a:rPr>
                <a:t>ตัดยอดข้อมูลวันที่ 15 พ.ย. 62</a:t>
              </a:r>
              <a:endParaRPr lang="th-TH" sz="4800" b="1" dirty="0">
                <a:latin typeface="RSU" panose="02000506040000020003" pitchFamily="2" charset="-34"/>
              </a:endParaRPr>
            </a:p>
          </p:txBody>
        </p:sp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1F57C2D-8E48-4136-B191-CD0578DC2782}"/>
              </a:ext>
            </a:extLst>
          </p:cNvPr>
          <p:cNvSpPr/>
          <p:nvPr/>
        </p:nvSpPr>
        <p:spPr>
          <a:xfrm>
            <a:off x="335560" y="331166"/>
            <a:ext cx="11526474" cy="92910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>
                <a:solidFill>
                  <a:schemeClr val="tx1"/>
                </a:solidFill>
              </a:rPr>
              <a:t>ผลการสำรวจ “เบื้องต้น”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91DC3077-6FE3-41AF-969F-8F13BD8B0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1DEDB-EF84-4E3F-8087-868C85857767}" type="slidenum">
              <a:rPr lang="en-US" smtClean="0"/>
              <a:t>13</a:t>
            </a:fld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F8579C2-FD5B-45CA-A877-1D6974319FF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3" y="6485878"/>
            <a:ext cx="796521" cy="302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4206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FCE5065F-907C-4754-B408-AC75D782035A}"/>
              </a:ext>
            </a:extLst>
          </p:cNvPr>
          <p:cNvSpPr/>
          <p:nvPr/>
        </p:nvSpPr>
        <p:spPr>
          <a:xfrm>
            <a:off x="7692706" y="5481137"/>
            <a:ext cx="3250900" cy="12216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C352751-BE2A-4DED-89EA-853FF154952E}"/>
              </a:ext>
            </a:extLst>
          </p:cNvPr>
          <p:cNvSpPr/>
          <p:nvPr/>
        </p:nvSpPr>
        <p:spPr>
          <a:xfrm>
            <a:off x="329965" y="1359017"/>
            <a:ext cx="7503245" cy="53437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11FB99-C88C-475C-8001-2A4BCAA1344E}"/>
              </a:ext>
            </a:extLst>
          </p:cNvPr>
          <p:cNvSpPr/>
          <p:nvPr/>
        </p:nvSpPr>
        <p:spPr>
          <a:xfrm>
            <a:off x="8097036" y="2252088"/>
            <a:ext cx="3764998" cy="25340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1F57C2D-8E48-4136-B191-CD0578DC2782}"/>
              </a:ext>
            </a:extLst>
          </p:cNvPr>
          <p:cNvSpPr/>
          <p:nvPr/>
        </p:nvSpPr>
        <p:spPr>
          <a:xfrm>
            <a:off x="335560" y="331166"/>
            <a:ext cx="11526474" cy="929103"/>
          </a:xfrm>
          <a:prstGeom prst="roundRect">
            <a:avLst/>
          </a:prstGeom>
          <a:solidFill>
            <a:srgbClr val="FF9999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>
                <a:solidFill>
                  <a:schemeClr val="tx1"/>
                </a:solidFill>
              </a:rPr>
              <a:t>ผลการสำรวจด้านภูมิปัญญาท้องถิ่น</a:t>
            </a:r>
            <a:endParaRPr lang="en-US" sz="6000" dirty="0">
              <a:solidFill>
                <a:schemeClr val="tx1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0C06ECB-795B-4A26-96E9-2D38F76C8A4A}"/>
              </a:ext>
            </a:extLst>
          </p:cNvPr>
          <p:cNvGrpSpPr/>
          <p:nvPr/>
        </p:nvGrpSpPr>
        <p:grpSpPr>
          <a:xfrm>
            <a:off x="8164500" y="2985300"/>
            <a:ext cx="1882489" cy="1234659"/>
            <a:chOff x="1073852" y="2328073"/>
            <a:chExt cx="3451989" cy="2156163"/>
          </a:xfrm>
        </p:grpSpPr>
        <p:sp>
          <p:nvSpPr>
            <p:cNvPr id="30" name="วงรี 6">
              <a:extLst>
                <a:ext uri="{FF2B5EF4-FFF2-40B4-BE49-F238E27FC236}">
                  <a16:creationId xmlns:a16="http://schemas.microsoft.com/office/drawing/2014/main" id="{5FC5C8B2-715A-49BA-94A7-13E36AFB579F}"/>
                </a:ext>
              </a:extLst>
            </p:cNvPr>
            <p:cNvSpPr/>
            <p:nvPr/>
          </p:nvSpPr>
          <p:spPr>
            <a:xfrm>
              <a:off x="1270523" y="2328073"/>
              <a:ext cx="3058646" cy="2156163"/>
            </a:xfrm>
            <a:prstGeom prst="roundRect">
              <a:avLst>
                <a:gd name="adj" fmla="val 12892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100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178D7D7-FA0E-42F3-AFE2-410A5D2CB603}"/>
                </a:ext>
              </a:extLst>
            </p:cNvPr>
            <p:cNvGrpSpPr/>
            <p:nvPr/>
          </p:nvGrpSpPr>
          <p:grpSpPr>
            <a:xfrm>
              <a:off x="1073852" y="2458044"/>
              <a:ext cx="3451989" cy="1947620"/>
              <a:chOff x="-2964748" y="1589364"/>
              <a:chExt cx="3451989" cy="1947620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5ED6402-6D6C-4938-A66C-F391069D7EAA}"/>
                  </a:ext>
                </a:extLst>
              </p:cNvPr>
              <p:cNvSpPr/>
              <p:nvPr/>
            </p:nvSpPr>
            <p:spPr>
              <a:xfrm>
                <a:off x="-2184896" y="1984054"/>
                <a:ext cx="1892290" cy="14512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ctr"/>
                <a:r>
                  <a:rPr lang="en-US" sz="4800" dirty="0">
                    <a:latin typeface="RSU" panose="02000506040000020003" pitchFamily="2" charset="-34"/>
                  </a:rPr>
                  <a:t>82%</a:t>
                </a:r>
                <a:endParaRPr lang="th-TH" sz="1100" dirty="0">
                  <a:latin typeface="RSU" panose="02000506040000020003" pitchFamily="2" charset="-34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04B38DA-3E21-4D68-B862-D034712BAE53}"/>
                  </a:ext>
                </a:extLst>
              </p:cNvPr>
              <p:cNvSpPr/>
              <p:nvPr/>
            </p:nvSpPr>
            <p:spPr>
              <a:xfrm>
                <a:off x="-2964748" y="2891996"/>
                <a:ext cx="3451989" cy="644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ctr"/>
                <a:r>
                  <a:rPr lang="th-TH" dirty="0">
                    <a:latin typeface="RSU" panose="02000506040000020003" pitchFamily="2" charset="-34"/>
                  </a:rPr>
                  <a:t>427 ศพก.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F89557B5-3438-4088-9F5F-70E0D5F798AE}"/>
                  </a:ext>
                </a:extLst>
              </p:cNvPr>
              <p:cNvSpPr/>
              <p:nvPr/>
            </p:nvSpPr>
            <p:spPr>
              <a:xfrm>
                <a:off x="-2964748" y="1589364"/>
                <a:ext cx="3451989" cy="8062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ctr"/>
                <a:r>
                  <a:rPr lang="th-TH" sz="2400" dirty="0">
                    <a:latin typeface="RSU" panose="02000506040000020003" pitchFamily="2" charset="-34"/>
                  </a:rPr>
                  <a:t>นำไปใช้</a:t>
                </a:r>
              </a:p>
            </p:txBody>
          </p: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12938CD-050B-4DB9-A228-447B6D77FF0E}"/>
              </a:ext>
            </a:extLst>
          </p:cNvPr>
          <p:cNvGrpSpPr/>
          <p:nvPr/>
        </p:nvGrpSpPr>
        <p:grpSpPr>
          <a:xfrm>
            <a:off x="9939738" y="2993984"/>
            <a:ext cx="1882489" cy="1234659"/>
            <a:chOff x="4216307" y="2328073"/>
            <a:chExt cx="3451989" cy="2156163"/>
          </a:xfrm>
        </p:grpSpPr>
        <p:sp>
          <p:nvSpPr>
            <p:cNvPr id="36" name="วงรี 6">
              <a:extLst>
                <a:ext uri="{FF2B5EF4-FFF2-40B4-BE49-F238E27FC236}">
                  <a16:creationId xmlns:a16="http://schemas.microsoft.com/office/drawing/2014/main" id="{51B958C7-2FB1-482B-BDB0-623EBE40DCA9}"/>
                </a:ext>
              </a:extLst>
            </p:cNvPr>
            <p:cNvSpPr/>
            <p:nvPr/>
          </p:nvSpPr>
          <p:spPr>
            <a:xfrm>
              <a:off x="4412978" y="2328073"/>
              <a:ext cx="3058646" cy="2156163"/>
            </a:xfrm>
            <a:prstGeom prst="roundRect">
              <a:avLst>
                <a:gd name="adj" fmla="val 12892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100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4BCDF444-2EA9-4F0F-8147-F39533EC334E}"/>
                </a:ext>
              </a:extLst>
            </p:cNvPr>
            <p:cNvGrpSpPr/>
            <p:nvPr/>
          </p:nvGrpSpPr>
          <p:grpSpPr>
            <a:xfrm>
              <a:off x="4216307" y="2503736"/>
              <a:ext cx="3451989" cy="1947620"/>
              <a:chOff x="-2964748" y="1635056"/>
              <a:chExt cx="3451989" cy="1947620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A218075-5FA2-482D-9D88-CAD460255B82}"/>
                  </a:ext>
                </a:extLst>
              </p:cNvPr>
              <p:cNvSpPr/>
              <p:nvPr/>
            </p:nvSpPr>
            <p:spPr>
              <a:xfrm>
                <a:off x="-2184896" y="2029746"/>
                <a:ext cx="1892290" cy="14512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ctr"/>
                <a:r>
                  <a:rPr lang="en-US" sz="4800" dirty="0">
                    <a:latin typeface="RSU" panose="02000506040000020003" pitchFamily="2" charset="-34"/>
                  </a:rPr>
                  <a:t>18%</a:t>
                </a:r>
                <a:endParaRPr lang="th-TH" sz="1100" dirty="0">
                  <a:latin typeface="RSU" panose="02000506040000020003" pitchFamily="2" charset="-34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16A611F-2D39-473B-9B86-54E8C3BF8FFE}"/>
                  </a:ext>
                </a:extLst>
              </p:cNvPr>
              <p:cNvSpPr/>
              <p:nvPr/>
            </p:nvSpPr>
            <p:spPr>
              <a:xfrm>
                <a:off x="-2964748" y="2937688"/>
                <a:ext cx="3451989" cy="644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ctr"/>
                <a:r>
                  <a:rPr lang="th-TH" dirty="0">
                    <a:latin typeface="RSU" panose="02000506040000020003" pitchFamily="2" charset="-34"/>
                  </a:rPr>
                  <a:t>95 ศพก.</a:t>
                </a: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8E38193A-44A8-4852-9B0F-7A549162C12B}"/>
                  </a:ext>
                </a:extLst>
              </p:cNvPr>
              <p:cNvSpPr/>
              <p:nvPr/>
            </p:nvSpPr>
            <p:spPr>
              <a:xfrm>
                <a:off x="-2964748" y="1635056"/>
                <a:ext cx="3451989" cy="8062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ctr"/>
                <a:r>
                  <a:rPr lang="th-TH" sz="2400" dirty="0">
                    <a:latin typeface="RSU" panose="02000506040000020003" pitchFamily="2" charset="-34"/>
                  </a:rPr>
                  <a:t>ไม่ได้นำไปใช้</a:t>
                </a:r>
              </a:p>
            </p:txBody>
          </p:sp>
        </p:grp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5C53B66D-F332-4488-909A-37F1C42B95ED}"/>
              </a:ext>
            </a:extLst>
          </p:cNvPr>
          <p:cNvSpPr txBox="1"/>
          <p:nvPr/>
        </p:nvSpPr>
        <p:spPr>
          <a:xfrm>
            <a:off x="6957483" y="2459538"/>
            <a:ext cx="60833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th-TH" sz="2400" b="1" dirty="0">
                <a:latin typeface="RSU" panose="02000506040000020003" pitchFamily="2" charset="-34"/>
              </a:rPr>
              <a:t>การนำภูมิปัญญาท้องถิ่นมาใช้ใน ศพก.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2302CC9-3D6F-4365-BC86-7509934918E5}"/>
              </a:ext>
            </a:extLst>
          </p:cNvPr>
          <p:cNvSpPr txBox="1"/>
          <p:nvPr/>
        </p:nvSpPr>
        <p:spPr>
          <a:xfrm>
            <a:off x="6957483" y="4251267"/>
            <a:ext cx="59645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th-TH" b="1" dirty="0">
                <a:latin typeface="RSU" panose="02000506040000020003" pitchFamily="2" charset="-34"/>
              </a:rPr>
              <a:t>ตัดยอดข้อมูลวันที่ 15 พ.ย. 62</a:t>
            </a:r>
            <a:endParaRPr lang="th-TH" sz="2800" b="1" dirty="0">
              <a:latin typeface="RSU" panose="02000506040000020003" pitchFamily="2" charset="-34"/>
            </a:endParaRPr>
          </a:p>
        </p:txBody>
      </p:sp>
      <p:pic>
        <p:nvPicPr>
          <p:cNvPr id="43" name="chart">
            <a:extLst>
              <a:ext uri="{FF2B5EF4-FFF2-40B4-BE49-F238E27FC236}">
                <a16:creationId xmlns:a16="http://schemas.microsoft.com/office/drawing/2014/main" id="{72E301DE-4CB3-4840-B7E4-B73DC5062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51" y="5967776"/>
            <a:ext cx="7081132" cy="820451"/>
          </a:xfrm>
          <a:prstGeom prst="rect">
            <a:avLst/>
          </a:prstGeom>
        </p:spPr>
      </p:pic>
      <p:graphicFrame>
        <p:nvGraphicFramePr>
          <p:cNvPr id="44" name="Chart 43">
            <a:extLst>
              <a:ext uri="{FF2B5EF4-FFF2-40B4-BE49-F238E27FC236}">
                <a16:creationId xmlns:a16="http://schemas.microsoft.com/office/drawing/2014/main" id="{5F080E00-9BD2-42D3-96CB-E4455AD37E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4885516"/>
              </p:ext>
            </p:extLst>
          </p:nvPr>
        </p:nvGraphicFramePr>
        <p:xfrm>
          <a:off x="176725" y="1824359"/>
          <a:ext cx="7610803" cy="4387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5" name="Rectangle 44">
            <a:extLst>
              <a:ext uri="{FF2B5EF4-FFF2-40B4-BE49-F238E27FC236}">
                <a16:creationId xmlns:a16="http://schemas.microsoft.com/office/drawing/2014/main" id="{A9F3F434-D020-4E39-8633-C8D12F0064BA}"/>
              </a:ext>
            </a:extLst>
          </p:cNvPr>
          <p:cNvSpPr/>
          <p:nvPr/>
        </p:nvSpPr>
        <p:spPr>
          <a:xfrm>
            <a:off x="486234" y="1441580"/>
            <a:ext cx="66013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28" b="1" i="0" u="none" strike="noStrike" kern="1200" baseline="0">
                <a:solidFill>
                  <a:prstClr val="black"/>
                </a:solidFill>
                <a:latin typeface="RSU" panose="02000506040000020003" pitchFamily="2" charset="-34"/>
                <a:ea typeface="+mn-ea"/>
                <a:cs typeface="RSU" panose="02000506040000020003" pitchFamily="2" charset="-34"/>
              </a:defRPr>
            </a:pPr>
            <a:r>
              <a:rPr lang="th-TH" sz="2800" dirty="0"/>
              <a:t>การนำภูมิปัญญาท้องถิ่นที่มีและนำมาใช้ใน ศพก.</a:t>
            </a:r>
          </a:p>
        </p:txBody>
      </p:sp>
      <p:sp>
        <p:nvSpPr>
          <p:cNvPr id="46" name="สี่เหลี่ยมผืนผ้า 1">
            <a:extLst>
              <a:ext uri="{FF2B5EF4-FFF2-40B4-BE49-F238E27FC236}">
                <a16:creationId xmlns:a16="http://schemas.microsoft.com/office/drawing/2014/main" id="{1C2CCA66-B706-4A3E-9230-8B185D212D97}"/>
              </a:ext>
            </a:extLst>
          </p:cNvPr>
          <p:cNvSpPr/>
          <p:nvPr/>
        </p:nvSpPr>
        <p:spPr>
          <a:xfrm>
            <a:off x="8167707" y="5701115"/>
            <a:ext cx="365710" cy="3416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h-TH"/>
          </a:p>
        </p:txBody>
      </p:sp>
      <p:sp>
        <p:nvSpPr>
          <p:cNvPr id="47" name="สี่เหลี่ยมผืนผ้า 2">
            <a:extLst>
              <a:ext uri="{FF2B5EF4-FFF2-40B4-BE49-F238E27FC236}">
                <a16:creationId xmlns:a16="http://schemas.microsoft.com/office/drawing/2014/main" id="{4D1780B1-A261-43A6-8FE4-330398EC4FE4}"/>
              </a:ext>
            </a:extLst>
          </p:cNvPr>
          <p:cNvSpPr/>
          <p:nvPr/>
        </p:nvSpPr>
        <p:spPr>
          <a:xfrm>
            <a:off x="8167707" y="6174335"/>
            <a:ext cx="365710" cy="3416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h-TH"/>
          </a:p>
        </p:txBody>
      </p:sp>
      <p:sp>
        <p:nvSpPr>
          <p:cNvPr id="48" name="กล่องข้อความ 16">
            <a:extLst>
              <a:ext uri="{FF2B5EF4-FFF2-40B4-BE49-F238E27FC236}">
                <a16:creationId xmlns:a16="http://schemas.microsoft.com/office/drawing/2014/main" id="{BBED4588-3240-416D-B7B7-CD1D5BDB28BD}"/>
              </a:ext>
            </a:extLst>
          </p:cNvPr>
          <p:cNvSpPr txBox="1"/>
          <p:nvPr/>
        </p:nvSpPr>
        <p:spPr>
          <a:xfrm>
            <a:off x="8548197" y="5671885"/>
            <a:ext cx="1956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2000" dirty="0">
                <a:latin typeface="RSU" panose="02000506040000020003" pitchFamily="2" charset="-34"/>
              </a:rPr>
              <a:t>ภูมิปัญญาท้องถิ่นที่มี</a:t>
            </a:r>
          </a:p>
        </p:txBody>
      </p:sp>
      <p:sp>
        <p:nvSpPr>
          <p:cNvPr id="49" name="กล่องข้อความ 17">
            <a:extLst>
              <a:ext uri="{FF2B5EF4-FFF2-40B4-BE49-F238E27FC236}">
                <a16:creationId xmlns:a16="http://schemas.microsoft.com/office/drawing/2014/main" id="{AE838A8F-CB19-47E4-8A90-99E3FDF587E0}"/>
              </a:ext>
            </a:extLst>
          </p:cNvPr>
          <p:cNvSpPr txBox="1"/>
          <p:nvPr/>
        </p:nvSpPr>
        <p:spPr>
          <a:xfrm>
            <a:off x="8533417" y="6213690"/>
            <a:ext cx="2814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2000" dirty="0">
                <a:latin typeface="RSU" panose="02000506040000020003" pitchFamily="2" charset="-34"/>
              </a:rPr>
              <a:t>ภูมิปัญญาท้องถิ่นที่ใช้ใน ศพก.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EE328A-3732-4561-9F71-F1CB2205A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1DEDB-EF84-4E3F-8087-868C85857767}" type="slidenum">
              <a:rPr lang="en-US" smtClean="0"/>
              <a:t>14</a:t>
            </a:fld>
            <a:endParaRPr lang="en-US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7B4820C0-91B3-426A-BBFA-F45C19D3EF7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3" y="6485878"/>
            <a:ext cx="796521" cy="302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8762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1F57C2D-8E48-4136-B191-CD0578DC2782}"/>
              </a:ext>
            </a:extLst>
          </p:cNvPr>
          <p:cNvSpPr/>
          <p:nvPr/>
        </p:nvSpPr>
        <p:spPr>
          <a:xfrm>
            <a:off x="335560" y="331166"/>
            <a:ext cx="11526474" cy="929103"/>
          </a:xfrm>
          <a:prstGeom prst="roundRect">
            <a:avLst/>
          </a:prstGeom>
          <a:solidFill>
            <a:srgbClr val="FF9999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>
                <a:solidFill>
                  <a:schemeClr val="tx1"/>
                </a:solidFill>
              </a:rPr>
              <a:t>ผลการสำรวจด้านภูมิปัญญาท้องถิ่น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F4CF544-2AC5-4FD9-9A56-480FEDC6FBD1}"/>
              </a:ext>
            </a:extLst>
          </p:cNvPr>
          <p:cNvSpPr/>
          <p:nvPr/>
        </p:nvSpPr>
        <p:spPr>
          <a:xfrm>
            <a:off x="634987" y="1409027"/>
            <a:ext cx="6686025" cy="49430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sz="4000" b="1" dirty="0">
                <a:solidFill>
                  <a:schemeClr val="tx1"/>
                </a:solidFill>
              </a:rPr>
              <a:t>ภูมิปัญญาท้องถิ่นที่มีและนำมาใช้ใน ศพก.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th-TH" sz="2400" b="1" dirty="0">
                <a:solidFill>
                  <a:schemeClr val="tx1"/>
                </a:solidFill>
              </a:rPr>
              <a:t>การเก็บเกี่ยวมังคุดโดยเครื่องมือที่เป็นภูมิปัญญา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th-TH" sz="2400" b="1" dirty="0">
                <a:solidFill>
                  <a:schemeClr val="tx1"/>
                </a:solidFill>
              </a:rPr>
              <a:t>การใช้น้ำหมักชีวภาพจากวัตถุดิบในท้องถิ่น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th-TH" sz="2400" b="1" dirty="0">
                <a:solidFill>
                  <a:schemeClr val="tx1"/>
                </a:solidFill>
              </a:rPr>
              <a:t>การป้องกันแมลงวันผลไม้ด้วยการห่อผลด้วยใบมะพร้าวสาน(โคร๊ะ)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th-TH" sz="2400" b="1" dirty="0">
                <a:solidFill>
                  <a:schemeClr val="tx1"/>
                </a:solidFill>
              </a:rPr>
              <a:t>น้ำถุ้งตักน้ำจากบ่อน้ำ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th-TH" sz="2400" b="1" dirty="0">
                <a:solidFill>
                  <a:schemeClr val="tx1"/>
                </a:solidFill>
              </a:rPr>
              <a:t>สูตรการทำปลาดุกร้า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th-TH" sz="2400" b="1" dirty="0">
                <a:solidFill>
                  <a:schemeClr val="tx1"/>
                </a:solidFill>
              </a:rPr>
              <a:t>ดอนปู่ตาภูมิปัญญาด้านการอนุรักษ์ป่าชุมชน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th-TH" sz="2400" b="1" dirty="0">
                <a:solidFill>
                  <a:schemeClr val="tx1"/>
                </a:solidFill>
              </a:rPr>
              <a:t>ปักกกแฮก(ก่อนฤดูทำนา)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EFFF88E-EBF4-484B-B9BF-70D9628A4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552" y="1409027"/>
            <a:ext cx="3975202" cy="218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990A139-C493-4213-AA1C-104FC7B5E572}"/>
              </a:ext>
            </a:extLst>
          </p:cNvPr>
          <p:cNvSpPr/>
          <p:nvPr/>
        </p:nvSpPr>
        <p:spPr>
          <a:xfrm>
            <a:off x="10799299" y="3221163"/>
            <a:ext cx="81945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h-TH" b="1" dirty="0"/>
              <a:t>ดอนปู่ตา</a:t>
            </a:r>
            <a:endParaRPr lang="en-US" dirty="0"/>
          </a:p>
        </p:txBody>
      </p:sp>
      <p:pic>
        <p:nvPicPr>
          <p:cNvPr id="1028" name="Picture 4" descr="ผลการค้นหารูปภาพสำหรับ โคร๊ะ&quot;">
            <a:extLst>
              <a:ext uri="{FF2B5EF4-FFF2-40B4-BE49-F238E27FC236}">
                <a16:creationId xmlns:a16="http://schemas.microsoft.com/office/drawing/2014/main" id="{261289D4-5C7F-49D5-86AB-4BCD2598B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552" y="3638777"/>
            <a:ext cx="2014547" cy="271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CF609B9-7FB3-4091-9F5C-584C6E714C3B}"/>
              </a:ext>
            </a:extLst>
          </p:cNvPr>
          <p:cNvSpPr/>
          <p:nvPr/>
        </p:nvSpPr>
        <p:spPr>
          <a:xfrm>
            <a:off x="9135199" y="5982788"/>
            <a:ext cx="5229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h-TH" b="1" dirty="0"/>
              <a:t>โคร๊ะ</a:t>
            </a:r>
            <a:endParaRPr lang="en-US" dirty="0"/>
          </a:p>
        </p:txBody>
      </p:sp>
      <p:pic>
        <p:nvPicPr>
          <p:cNvPr id="1032" name="Picture 8" descr="ผลการค้นหารูปภาพสำหรับ น้ำถุ้ง&quot;">
            <a:extLst>
              <a:ext uri="{FF2B5EF4-FFF2-40B4-BE49-F238E27FC236}">
                <a16:creationId xmlns:a16="http://schemas.microsoft.com/office/drawing/2014/main" id="{264D5A05-939C-46DE-A78C-45448263B2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96"/>
          <a:stretch/>
        </p:blipFill>
        <p:spPr bwMode="auto">
          <a:xfrm>
            <a:off x="9713546" y="3638777"/>
            <a:ext cx="1905208" cy="271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2B308E8-995F-45B8-952A-4C745BA7A22C}"/>
              </a:ext>
            </a:extLst>
          </p:cNvPr>
          <p:cNvSpPr/>
          <p:nvPr/>
        </p:nvSpPr>
        <p:spPr>
          <a:xfrm>
            <a:off x="11054176" y="5982788"/>
            <a:ext cx="56457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th-TH" b="1" dirty="0"/>
              <a:t>น้ำถุ้ง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F14A723-774B-4970-8736-5D5E02460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1DEDB-EF84-4E3F-8087-868C85857767}" type="slidenum">
              <a:rPr lang="en-US" smtClean="0"/>
              <a:t>15</a:t>
            </a:fld>
            <a:endParaRPr lang="en-US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1C4B3C83-96B1-4B7D-8400-800D7885DED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3" y="6485878"/>
            <a:ext cx="796521" cy="302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3699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E7393253-9066-4B1C-B600-C2CA572FA241}"/>
              </a:ext>
            </a:extLst>
          </p:cNvPr>
          <p:cNvSpPr/>
          <p:nvPr/>
        </p:nvSpPr>
        <p:spPr>
          <a:xfrm>
            <a:off x="335561" y="1359018"/>
            <a:ext cx="11526474" cy="51268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1F57C2D-8E48-4136-B191-CD0578DC2782}"/>
              </a:ext>
            </a:extLst>
          </p:cNvPr>
          <p:cNvSpPr/>
          <p:nvPr/>
        </p:nvSpPr>
        <p:spPr>
          <a:xfrm>
            <a:off x="335560" y="331166"/>
            <a:ext cx="11526474" cy="929103"/>
          </a:xfrm>
          <a:prstGeom prst="roundRect">
            <a:avLst/>
          </a:prstGeom>
          <a:solidFill>
            <a:srgbClr val="FF9999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>
                <a:solidFill>
                  <a:schemeClr val="tx1"/>
                </a:solidFill>
              </a:rPr>
              <a:t>ผลการสำรวจด้านภูมิปัญญาท้องถิ่น</a:t>
            </a:r>
            <a:endParaRPr lang="en-US" sz="6000" dirty="0">
              <a:solidFill>
                <a:schemeClr val="tx1"/>
              </a:solidFill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9F05DF5F-FC3E-40B0-8C50-4C3E44E2E5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7242853"/>
              </p:ext>
            </p:extLst>
          </p:nvPr>
        </p:nvGraphicFramePr>
        <p:xfrm>
          <a:off x="1790536" y="2160148"/>
          <a:ext cx="4910398" cy="4325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กล่องข้อความ 15">
            <a:extLst>
              <a:ext uri="{FF2B5EF4-FFF2-40B4-BE49-F238E27FC236}">
                <a16:creationId xmlns:a16="http://schemas.microsoft.com/office/drawing/2014/main" id="{991674F2-8283-4DC7-AB71-46AEE10C0A8A}"/>
              </a:ext>
            </a:extLst>
          </p:cNvPr>
          <p:cNvSpPr txBox="1"/>
          <p:nvPr/>
        </p:nvSpPr>
        <p:spPr>
          <a:xfrm>
            <a:off x="1291883" y="1550253"/>
            <a:ext cx="96082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latin typeface="RSU" panose="02000506040000020003" pitchFamily="2" charset="-34"/>
              </a:rPr>
              <a:t>การได้มาซึ่งภูมิปัญญาท้องถิ่น (ตอบได้มากกว่า </a:t>
            </a:r>
            <a:r>
              <a:rPr lang="en-US" sz="4400" b="1" dirty="0">
                <a:latin typeface="RSU" panose="02000506040000020003" pitchFamily="2" charset="-34"/>
              </a:rPr>
              <a:t>1 </a:t>
            </a:r>
            <a:r>
              <a:rPr lang="th-TH" sz="4400" b="1" dirty="0">
                <a:latin typeface="RSU" panose="02000506040000020003" pitchFamily="2" charset="-34"/>
              </a:rPr>
              <a:t>ข้อ)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0A8DB6A-8013-48C8-8663-086C5BB2DD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741382"/>
              </p:ext>
            </p:extLst>
          </p:nvPr>
        </p:nvGraphicFramePr>
        <p:xfrm>
          <a:off x="7588336" y="2757787"/>
          <a:ext cx="4603664" cy="24452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03664">
                  <a:extLst>
                    <a:ext uri="{9D8B030D-6E8A-4147-A177-3AD203B41FA5}">
                      <a16:colId xmlns:a16="http://schemas.microsoft.com/office/drawing/2014/main" val="2374729529"/>
                    </a:ext>
                  </a:extLst>
                </a:gridCol>
              </a:tblGrid>
              <a:tr h="489841"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th-TH" sz="2400" u="none" strike="noStrike" dirty="0">
                          <a:effectLst/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สืบทอดจากบรรพบุรุษ (329 ศพก.)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RSU" panose="02000506040000020003" pitchFamily="2" charset="-34"/>
                        <a:cs typeface="RSU" panose="02000506040000020003" pitchFamily="2" charset="-34"/>
                      </a:endParaRPr>
                    </a:p>
                  </a:txBody>
                  <a:tcPr marL="5976" marR="5976" marT="597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6761195"/>
                  </a:ext>
                </a:extLst>
              </a:tr>
              <a:tr h="489841"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th-TH" sz="2400" u="none" strike="noStrike" dirty="0">
                          <a:effectLst/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พัฒนาต่อยอดจากภูมิปัญญาเดิม (324 ศพก.)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RSU" panose="02000506040000020003" pitchFamily="2" charset="-34"/>
                        <a:cs typeface="RSU" panose="02000506040000020003" pitchFamily="2" charset="-34"/>
                      </a:endParaRPr>
                    </a:p>
                  </a:txBody>
                  <a:tcPr marL="5976" marR="5976" marT="597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547736"/>
                  </a:ext>
                </a:extLst>
              </a:tr>
              <a:tr h="489841"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th-TH" sz="2400" u="none" strike="noStrike" dirty="0">
                          <a:effectLst/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เจ้าของภูมิปัญญาเอง/คิดค้นขึ้นใหม่ (164 ศพก.)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RSU" panose="02000506040000020003" pitchFamily="2" charset="-34"/>
                        <a:cs typeface="RSU" panose="02000506040000020003" pitchFamily="2" charset="-34"/>
                      </a:endParaRPr>
                    </a:p>
                  </a:txBody>
                  <a:tcPr marL="5976" marR="5976" marT="597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168685"/>
                  </a:ext>
                </a:extLst>
              </a:tr>
              <a:tr h="489841"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th-TH" sz="2400" u="none" strike="noStrike" dirty="0">
                          <a:effectLst/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อื่น ๆ (14 ศพก.)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RSU" panose="02000506040000020003" pitchFamily="2" charset="-34"/>
                        <a:cs typeface="RSU" panose="02000506040000020003" pitchFamily="2" charset="-34"/>
                      </a:endParaRPr>
                    </a:p>
                  </a:txBody>
                  <a:tcPr marL="5976" marR="5976" marT="597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3221732"/>
                  </a:ext>
                </a:extLst>
              </a:tr>
            </a:tbl>
          </a:graphicData>
        </a:graphic>
      </p:graphicFrame>
      <p:sp>
        <p:nvSpPr>
          <p:cNvPr id="15" name="วงรี 6">
            <a:extLst>
              <a:ext uri="{FF2B5EF4-FFF2-40B4-BE49-F238E27FC236}">
                <a16:creationId xmlns:a16="http://schemas.microsoft.com/office/drawing/2014/main" id="{3140E922-C1DA-4D3D-8C5C-F5CCB70F1252}"/>
              </a:ext>
            </a:extLst>
          </p:cNvPr>
          <p:cNvSpPr/>
          <p:nvPr/>
        </p:nvSpPr>
        <p:spPr>
          <a:xfrm>
            <a:off x="7097955" y="2966492"/>
            <a:ext cx="414880" cy="432349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วงรี 6">
            <a:extLst>
              <a:ext uri="{FF2B5EF4-FFF2-40B4-BE49-F238E27FC236}">
                <a16:creationId xmlns:a16="http://schemas.microsoft.com/office/drawing/2014/main" id="{E8987F22-6179-4036-8FE6-B75BE4A932F8}"/>
              </a:ext>
            </a:extLst>
          </p:cNvPr>
          <p:cNvSpPr/>
          <p:nvPr/>
        </p:nvSpPr>
        <p:spPr>
          <a:xfrm>
            <a:off x="7097955" y="3548082"/>
            <a:ext cx="414880" cy="432349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วงรี 6">
            <a:extLst>
              <a:ext uri="{FF2B5EF4-FFF2-40B4-BE49-F238E27FC236}">
                <a16:creationId xmlns:a16="http://schemas.microsoft.com/office/drawing/2014/main" id="{6F020844-6C73-4DDD-8C6A-ED0F896FF0EC}"/>
              </a:ext>
            </a:extLst>
          </p:cNvPr>
          <p:cNvSpPr/>
          <p:nvPr/>
        </p:nvSpPr>
        <p:spPr>
          <a:xfrm>
            <a:off x="7097955" y="4148560"/>
            <a:ext cx="414880" cy="43234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วงรี 6">
            <a:extLst>
              <a:ext uri="{FF2B5EF4-FFF2-40B4-BE49-F238E27FC236}">
                <a16:creationId xmlns:a16="http://schemas.microsoft.com/office/drawing/2014/main" id="{F678D6B7-6258-4984-8150-FE96ED3E1A8A}"/>
              </a:ext>
            </a:extLst>
          </p:cNvPr>
          <p:cNvSpPr/>
          <p:nvPr/>
        </p:nvSpPr>
        <p:spPr>
          <a:xfrm>
            <a:off x="7097955" y="4776172"/>
            <a:ext cx="414880" cy="432349"/>
          </a:xfrm>
          <a:prstGeom prst="rect">
            <a:avLst/>
          </a:prstGeom>
          <a:solidFill>
            <a:srgbClr val="9E48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6B48F-B0FC-48E1-ACFE-99D751B4E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1DEDB-EF84-4E3F-8087-868C85857767}" type="slidenum">
              <a:rPr lang="en-US" smtClean="0"/>
              <a:t>16</a:t>
            </a:fld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9343F82-E83B-4D54-86CF-2465C7244C7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3" y="6485878"/>
            <a:ext cx="796521" cy="302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612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748C0F3C-2D44-4699-B568-723A2C81F0D4}"/>
              </a:ext>
            </a:extLst>
          </p:cNvPr>
          <p:cNvSpPr/>
          <p:nvPr/>
        </p:nvSpPr>
        <p:spPr>
          <a:xfrm>
            <a:off x="335561" y="1359018"/>
            <a:ext cx="11526474" cy="51268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1F57C2D-8E48-4136-B191-CD0578DC2782}"/>
              </a:ext>
            </a:extLst>
          </p:cNvPr>
          <p:cNvSpPr/>
          <p:nvPr/>
        </p:nvSpPr>
        <p:spPr>
          <a:xfrm>
            <a:off x="335560" y="331166"/>
            <a:ext cx="11526474" cy="929103"/>
          </a:xfrm>
          <a:prstGeom prst="roundRect">
            <a:avLst/>
          </a:prstGeom>
          <a:solidFill>
            <a:srgbClr val="FF9999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>
                <a:solidFill>
                  <a:schemeClr val="tx1"/>
                </a:solidFill>
              </a:rPr>
              <a:t>ผลการสำรวจด้านภูมิปัญญาท้องถิ่น</a:t>
            </a:r>
            <a:endParaRPr lang="en-US" sz="6000" dirty="0">
              <a:solidFill>
                <a:schemeClr val="tx1"/>
              </a:solidFill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10E51A74-973A-4F7D-BA3B-AA2826CF34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851745"/>
              </p:ext>
            </p:extLst>
          </p:nvPr>
        </p:nvGraphicFramePr>
        <p:xfrm>
          <a:off x="1645249" y="2155847"/>
          <a:ext cx="5363193" cy="4186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กล่องข้อความ 15">
            <a:extLst>
              <a:ext uri="{FF2B5EF4-FFF2-40B4-BE49-F238E27FC236}">
                <a16:creationId xmlns:a16="http://schemas.microsoft.com/office/drawing/2014/main" id="{301F7F2D-9F6E-4442-977E-CBC975653C72}"/>
              </a:ext>
            </a:extLst>
          </p:cNvPr>
          <p:cNvSpPr txBox="1"/>
          <p:nvPr/>
        </p:nvSpPr>
        <p:spPr>
          <a:xfrm>
            <a:off x="914522" y="1571072"/>
            <a:ext cx="10695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RSU" panose="02000506040000020003" pitchFamily="2" charset="-34"/>
              </a:rPr>
              <a:t>ระยะเวลาของภูมิปัญญาท้องถิ่นที่ได้รับการสืบทอด พัฒนาต่อยอด หรือเป็นเจ้าของ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E4C1D3F8-F9F1-4A71-9D70-449205B543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248002"/>
              </p:ext>
            </p:extLst>
          </p:nvPr>
        </p:nvGraphicFramePr>
        <p:xfrm>
          <a:off x="7008442" y="2379645"/>
          <a:ext cx="3816576" cy="35286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16576">
                  <a:extLst>
                    <a:ext uri="{9D8B030D-6E8A-4147-A177-3AD203B41FA5}">
                      <a16:colId xmlns:a16="http://schemas.microsoft.com/office/drawing/2014/main" val="1851343966"/>
                    </a:ext>
                  </a:extLst>
                </a:gridCol>
              </a:tblGrid>
              <a:tr h="441087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1-10 ปี (229 ศพก.)</a:t>
                      </a:r>
                    </a:p>
                  </a:txBody>
                  <a:tcPr marL="2743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0611984"/>
                  </a:ext>
                </a:extLst>
              </a:tr>
              <a:tr h="441087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11-20 ปี (80 ศพก.)</a:t>
                      </a:r>
                    </a:p>
                  </a:txBody>
                  <a:tcPr marL="2743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1565541"/>
                  </a:ext>
                </a:extLst>
              </a:tr>
              <a:tr h="441087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21-30 ปี (51 ศพก.)</a:t>
                      </a:r>
                    </a:p>
                  </a:txBody>
                  <a:tcPr marL="2743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6974135"/>
                  </a:ext>
                </a:extLst>
              </a:tr>
              <a:tr h="441087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31-40 ปี (20 ศพก.)</a:t>
                      </a:r>
                    </a:p>
                  </a:txBody>
                  <a:tcPr marL="2743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3576121"/>
                  </a:ext>
                </a:extLst>
              </a:tr>
              <a:tr h="441087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41-50 ปี (24 ศพก.)</a:t>
                      </a:r>
                    </a:p>
                  </a:txBody>
                  <a:tcPr marL="2743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5911503"/>
                  </a:ext>
                </a:extLst>
              </a:tr>
              <a:tr h="441087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51-60 ปี (11 ศพก.)</a:t>
                      </a:r>
                    </a:p>
                  </a:txBody>
                  <a:tcPr marL="2743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18719"/>
                  </a:ext>
                </a:extLst>
              </a:tr>
              <a:tr h="441087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61-70 ปี (1 ศพก.)</a:t>
                      </a:r>
                    </a:p>
                  </a:txBody>
                  <a:tcPr marL="2743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0301935"/>
                  </a:ext>
                </a:extLst>
              </a:tr>
              <a:tr h="441087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70 ปีขึ้นไป (7 ศพก.)</a:t>
                      </a:r>
                    </a:p>
                  </a:txBody>
                  <a:tcPr marL="2743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9322768"/>
                  </a:ext>
                </a:extLst>
              </a:tr>
            </a:tbl>
          </a:graphicData>
        </a:graphic>
      </p:graphicFrame>
      <p:sp>
        <p:nvSpPr>
          <p:cNvPr id="21" name="Oval 6">
            <a:extLst>
              <a:ext uri="{FF2B5EF4-FFF2-40B4-BE49-F238E27FC236}">
                <a16:creationId xmlns:a16="http://schemas.microsoft.com/office/drawing/2014/main" id="{11A24783-EA90-4C73-A348-B9059C552CB5}"/>
              </a:ext>
            </a:extLst>
          </p:cNvPr>
          <p:cNvSpPr/>
          <p:nvPr/>
        </p:nvSpPr>
        <p:spPr>
          <a:xfrm>
            <a:off x="7009691" y="2500668"/>
            <a:ext cx="190500" cy="18288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Oval 7">
            <a:extLst>
              <a:ext uri="{FF2B5EF4-FFF2-40B4-BE49-F238E27FC236}">
                <a16:creationId xmlns:a16="http://schemas.microsoft.com/office/drawing/2014/main" id="{6B1F35F4-202F-45EE-8CCE-AAD7A2233615}"/>
              </a:ext>
            </a:extLst>
          </p:cNvPr>
          <p:cNvSpPr/>
          <p:nvPr/>
        </p:nvSpPr>
        <p:spPr>
          <a:xfrm>
            <a:off x="7009691" y="2936304"/>
            <a:ext cx="190500" cy="1828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Oval 8">
            <a:extLst>
              <a:ext uri="{FF2B5EF4-FFF2-40B4-BE49-F238E27FC236}">
                <a16:creationId xmlns:a16="http://schemas.microsoft.com/office/drawing/2014/main" id="{634CEB4A-A54B-48F4-B73A-6A4928A38893}"/>
              </a:ext>
            </a:extLst>
          </p:cNvPr>
          <p:cNvSpPr/>
          <p:nvPr/>
        </p:nvSpPr>
        <p:spPr>
          <a:xfrm>
            <a:off x="7009691" y="3371940"/>
            <a:ext cx="190500" cy="182880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Oval 9">
            <a:extLst>
              <a:ext uri="{FF2B5EF4-FFF2-40B4-BE49-F238E27FC236}">
                <a16:creationId xmlns:a16="http://schemas.microsoft.com/office/drawing/2014/main" id="{CA0BDCFD-1399-4C37-8D4C-2A99E472C47B}"/>
              </a:ext>
            </a:extLst>
          </p:cNvPr>
          <p:cNvSpPr/>
          <p:nvPr/>
        </p:nvSpPr>
        <p:spPr>
          <a:xfrm>
            <a:off x="7009691" y="3807576"/>
            <a:ext cx="190500" cy="182880"/>
          </a:xfrm>
          <a:prstGeom prst="rect">
            <a:avLst/>
          </a:prstGeom>
          <a:solidFill>
            <a:srgbClr val="9E48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Oval 10">
            <a:extLst>
              <a:ext uri="{FF2B5EF4-FFF2-40B4-BE49-F238E27FC236}">
                <a16:creationId xmlns:a16="http://schemas.microsoft.com/office/drawing/2014/main" id="{F65F53A5-2A30-4776-A796-4E8782170FF8}"/>
              </a:ext>
            </a:extLst>
          </p:cNvPr>
          <p:cNvSpPr/>
          <p:nvPr/>
        </p:nvSpPr>
        <p:spPr>
          <a:xfrm>
            <a:off x="7009691" y="4267786"/>
            <a:ext cx="190500" cy="182880"/>
          </a:xfrm>
          <a:prstGeom prst="rect">
            <a:avLst/>
          </a:prstGeom>
          <a:solidFill>
            <a:srgbClr val="997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Oval 11">
            <a:extLst>
              <a:ext uri="{FF2B5EF4-FFF2-40B4-BE49-F238E27FC236}">
                <a16:creationId xmlns:a16="http://schemas.microsoft.com/office/drawing/2014/main" id="{33377A40-A575-4520-B3CD-6D42592B8F63}"/>
              </a:ext>
            </a:extLst>
          </p:cNvPr>
          <p:cNvSpPr/>
          <p:nvPr/>
        </p:nvSpPr>
        <p:spPr>
          <a:xfrm>
            <a:off x="7009691" y="4727997"/>
            <a:ext cx="190500" cy="182880"/>
          </a:xfrm>
          <a:prstGeom prst="rect">
            <a:avLst/>
          </a:prstGeom>
          <a:solidFill>
            <a:srgbClr val="4368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Oval 12">
            <a:extLst>
              <a:ext uri="{FF2B5EF4-FFF2-40B4-BE49-F238E27FC236}">
                <a16:creationId xmlns:a16="http://schemas.microsoft.com/office/drawing/2014/main" id="{ADBEB9C5-4B71-4DE7-A1A4-CADE97897FAA}"/>
              </a:ext>
            </a:extLst>
          </p:cNvPr>
          <p:cNvSpPr/>
          <p:nvPr/>
        </p:nvSpPr>
        <p:spPr>
          <a:xfrm>
            <a:off x="7009691" y="5175960"/>
            <a:ext cx="190500" cy="182880"/>
          </a:xfrm>
          <a:prstGeom prst="rect">
            <a:avLst/>
          </a:prstGeom>
          <a:solidFill>
            <a:srgbClr val="F19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Oval 13">
            <a:extLst>
              <a:ext uri="{FF2B5EF4-FFF2-40B4-BE49-F238E27FC236}">
                <a16:creationId xmlns:a16="http://schemas.microsoft.com/office/drawing/2014/main" id="{A52280FB-7F13-4343-89B7-CD756BE98CAF}"/>
              </a:ext>
            </a:extLst>
          </p:cNvPr>
          <p:cNvSpPr/>
          <p:nvPr/>
        </p:nvSpPr>
        <p:spPr>
          <a:xfrm>
            <a:off x="7009691" y="5594776"/>
            <a:ext cx="190500" cy="182880"/>
          </a:xfrm>
          <a:prstGeom prst="rect">
            <a:avLst/>
          </a:prstGeom>
          <a:solidFill>
            <a:srgbClr val="FFC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AC2CD5-0507-41BA-BA41-42DDEF6DA20B}"/>
              </a:ext>
            </a:extLst>
          </p:cNvPr>
          <p:cNvSpPr/>
          <p:nvPr/>
        </p:nvSpPr>
        <p:spPr>
          <a:xfrm>
            <a:off x="6227650" y="5678531"/>
            <a:ext cx="5290231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*</a:t>
            </a:r>
            <a:r>
              <a:rPr lang="th-TH" sz="2400" dirty="0"/>
              <a:t>ระยะเวลา มากที่สุด 200 ปี (โคร๊ะ) ระยะเวลาน้อยที่สุด 1 ปี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978DB9-E89A-4399-9582-A02145742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1DEDB-EF84-4E3F-8087-868C85857767}" type="slidenum">
              <a:rPr lang="en-US" smtClean="0"/>
              <a:t>17</a:t>
            </a:fld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ABA31FE8-4CE6-445C-8690-0E58BBC9446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3" y="6485878"/>
            <a:ext cx="796521" cy="302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1871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F769423A-4D4D-4811-8430-3D2DF7E59F01}"/>
              </a:ext>
            </a:extLst>
          </p:cNvPr>
          <p:cNvSpPr/>
          <p:nvPr/>
        </p:nvSpPr>
        <p:spPr>
          <a:xfrm>
            <a:off x="335561" y="1359018"/>
            <a:ext cx="11526474" cy="51268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1F57C2D-8E48-4136-B191-CD0578DC2782}"/>
              </a:ext>
            </a:extLst>
          </p:cNvPr>
          <p:cNvSpPr/>
          <p:nvPr/>
        </p:nvSpPr>
        <p:spPr>
          <a:xfrm>
            <a:off x="335560" y="331166"/>
            <a:ext cx="11526474" cy="929103"/>
          </a:xfrm>
          <a:prstGeom prst="roundRect">
            <a:avLst/>
          </a:prstGeom>
          <a:solidFill>
            <a:srgbClr val="FF9999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>
                <a:solidFill>
                  <a:schemeClr val="tx1"/>
                </a:solidFill>
              </a:rPr>
              <a:t>ผลการสำรวจด้านภูมิปัญญาท้องถิ่น</a:t>
            </a:r>
            <a:endParaRPr lang="en-US" sz="6000" dirty="0">
              <a:solidFill>
                <a:schemeClr val="tx1"/>
              </a:solidFill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10E51A74-973A-4F7D-BA3B-AA2826CF34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3534884"/>
              </p:ext>
            </p:extLst>
          </p:nvPr>
        </p:nvGraphicFramePr>
        <p:xfrm>
          <a:off x="1645249" y="2155847"/>
          <a:ext cx="5363193" cy="4186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E83E9AEC-99E4-42C8-BB64-99DB75C6F5E1}"/>
              </a:ext>
            </a:extLst>
          </p:cNvPr>
          <p:cNvSpPr txBox="1"/>
          <p:nvPr/>
        </p:nvSpPr>
        <p:spPr>
          <a:xfrm>
            <a:off x="1971162" y="1473691"/>
            <a:ext cx="9890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latin typeface="RSU" panose="02000506040000020003" pitchFamily="2" charset="-34"/>
              </a:rPr>
              <a:t>ช่องทางการเผยแพร่ภูมิปัญญาท้องถิ่น (ตอบได้มากกว่า 1 ข้อ)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D33EC9D0-93B3-408D-8870-3BE33D84D6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5018612"/>
              </p:ext>
            </p:extLst>
          </p:nvPr>
        </p:nvGraphicFramePr>
        <p:xfrm>
          <a:off x="1779719" y="2061430"/>
          <a:ext cx="4786328" cy="4523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DC903B3C-9CA7-441C-BC5D-B922BC10D5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772291"/>
              </p:ext>
            </p:extLst>
          </p:nvPr>
        </p:nvGraphicFramePr>
        <p:xfrm>
          <a:off x="7492137" y="2563267"/>
          <a:ext cx="4369896" cy="35907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69896">
                  <a:extLst>
                    <a:ext uri="{9D8B030D-6E8A-4147-A177-3AD203B41FA5}">
                      <a16:colId xmlns:a16="http://schemas.microsoft.com/office/drawing/2014/main" val="3364685005"/>
                    </a:ext>
                  </a:extLst>
                </a:gridCol>
              </a:tblGrid>
              <a:tr h="497708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u="none" strike="noStrike" dirty="0">
                          <a:effectLst/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บอกเล่าสืบต่อกันมาในชุมชน (163 ศพก.)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RSU" panose="02000506040000020003" pitchFamily="2" charset="-34"/>
                        <a:cs typeface="RSU" panose="02000506040000020003" pitchFamily="2" charset="-34"/>
                      </a:endParaRPr>
                    </a:p>
                  </a:txBody>
                  <a:tcPr marL="4945" marR="4945" marT="49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40234"/>
                  </a:ext>
                </a:extLst>
              </a:tr>
              <a:tr h="497708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u="none" strike="noStrike" dirty="0">
                          <a:effectLst/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ผ่านปราชญ์ชาวบ้าน (172 ศพก.)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RSU" panose="02000506040000020003" pitchFamily="2" charset="-34"/>
                        <a:cs typeface="RSU" panose="02000506040000020003" pitchFamily="2" charset="-34"/>
                      </a:endParaRPr>
                    </a:p>
                  </a:txBody>
                  <a:tcPr marL="4945" marR="4945" marT="49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9088882"/>
                  </a:ext>
                </a:extLst>
              </a:tr>
              <a:tr h="497708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u="none" strike="noStrike" dirty="0">
                          <a:effectLst/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ผ่านวิทยากรชุมชน (167 ศพก.)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RSU" panose="02000506040000020003" pitchFamily="2" charset="-34"/>
                        <a:cs typeface="RSU" panose="02000506040000020003" pitchFamily="2" charset="-34"/>
                      </a:endParaRPr>
                    </a:p>
                  </a:txBody>
                  <a:tcPr marL="4945" marR="4945" marT="49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7287214"/>
                  </a:ext>
                </a:extLst>
              </a:tr>
              <a:tr h="497708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u="none" strike="noStrike" dirty="0">
                          <a:effectLst/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สื่อสิ่งพิมพ์ (104 ศพก.)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RSU" panose="02000506040000020003" pitchFamily="2" charset="-34"/>
                        <a:cs typeface="RSU" panose="02000506040000020003" pitchFamily="2" charset="-34"/>
                      </a:endParaRPr>
                    </a:p>
                  </a:txBody>
                  <a:tcPr marL="4945" marR="4945" marT="49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5425255"/>
                  </a:ext>
                </a:extLst>
              </a:tr>
              <a:tr h="497708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u="none" strike="noStrike" dirty="0">
                          <a:effectLst/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สื่อเทคโนโลยี (134 ศพก.)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RSU" panose="02000506040000020003" pitchFamily="2" charset="-34"/>
                        <a:cs typeface="RSU" panose="02000506040000020003" pitchFamily="2" charset="-34"/>
                      </a:endParaRPr>
                    </a:p>
                  </a:txBody>
                  <a:tcPr marL="4945" marR="4945" marT="49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346438"/>
                  </a:ext>
                </a:extLst>
              </a:tr>
              <a:tr h="49770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u="none" strike="noStrike" dirty="0">
                          <a:effectLst/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อื่นๆ </a:t>
                      </a:r>
                      <a:r>
                        <a:rPr lang="th-TH" sz="2400" dirty="0">
                          <a:cs typeface="RSU" panose="02000506040000020003"/>
                        </a:rPr>
                        <a:t>เช่น ผ่านการสร้างความสามัคคีในชุมชน </a:t>
                      </a:r>
                      <a:br>
                        <a:rPr lang="th-TH" sz="2400" dirty="0">
                          <a:cs typeface="RSU" panose="02000506040000020003"/>
                        </a:rPr>
                      </a:br>
                      <a:r>
                        <a:rPr lang="th-TH" sz="2400" dirty="0">
                          <a:cs typeface="RSU" panose="02000506040000020003"/>
                        </a:rPr>
                        <a:t>การสร้างขวัญและกำลังใจให้ชุมชน </a:t>
                      </a:r>
                      <a:r>
                        <a:rPr lang="th-TH" sz="2400" u="none" strike="noStrike" dirty="0">
                          <a:effectLst/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(24 ศพก.)</a:t>
                      </a:r>
                      <a:r>
                        <a:rPr lang="th-TH" sz="2400" dirty="0">
                          <a:cs typeface="RSU" panose="02000506040000020003"/>
                        </a:rPr>
                        <a:t> </a:t>
                      </a:r>
                    </a:p>
                    <a:p>
                      <a:pPr algn="l" fontAlgn="b"/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RSU" panose="02000506040000020003" pitchFamily="2" charset="-34"/>
                        <a:cs typeface="RSU" panose="02000506040000020003" pitchFamily="2" charset="-34"/>
                      </a:endParaRPr>
                    </a:p>
                  </a:txBody>
                  <a:tcPr marL="4945" marR="4945" marT="49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1747599"/>
                  </a:ext>
                </a:extLst>
              </a:tr>
            </a:tbl>
          </a:graphicData>
        </a:graphic>
      </p:graphicFrame>
      <p:sp>
        <p:nvSpPr>
          <p:cNvPr id="30" name="Oval 6">
            <a:extLst>
              <a:ext uri="{FF2B5EF4-FFF2-40B4-BE49-F238E27FC236}">
                <a16:creationId xmlns:a16="http://schemas.microsoft.com/office/drawing/2014/main" id="{7DBCEA76-1451-4071-8EC8-11AD295963DB}"/>
              </a:ext>
            </a:extLst>
          </p:cNvPr>
          <p:cNvSpPr/>
          <p:nvPr/>
        </p:nvSpPr>
        <p:spPr>
          <a:xfrm>
            <a:off x="7129029" y="2683204"/>
            <a:ext cx="243840" cy="243048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Oval 7">
            <a:extLst>
              <a:ext uri="{FF2B5EF4-FFF2-40B4-BE49-F238E27FC236}">
                <a16:creationId xmlns:a16="http://schemas.microsoft.com/office/drawing/2014/main" id="{D4BCF175-2349-41CD-A245-768C66DC4FF4}"/>
              </a:ext>
            </a:extLst>
          </p:cNvPr>
          <p:cNvSpPr/>
          <p:nvPr/>
        </p:nvSpPr>
        <p:spPr>
          <a:xfrm>
            <a:off x="7129029" y="3170698"/>
            <a:ext cx="243840" cy="2430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Oval 8">
            <a:extLst>
              <a:ext uri="{FF2B5EF4-FFF2-40B4-BE49-F238E27FC236}">
                <a16:creationId xmlns:a16="http://schemas.microsoft.com/office/drawing/2014/main" id="{FEA02525-0AB9-4929-B5E5-FC5EF2F12641}"/>
              </a:ext>
            </a:extLst>
          </p:cNvPr>
          <p:cNvSpPr/>
          <p:nvPr/>
        </p:nvSpPr>
        <p:spPr>
          <a:xfrm>
            <a:off x="7129029" y="3658192"/>
            <a:ext cx="243840" cy="243048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3" name="Oval 9">
            <a:extLst>
              <a:ext uri="{FF2B5EF4-FFF2-40B4-BE49-F238E27FC236}">
                <a16:creationId xmlns:a16="http://schemas.microsoft.com/office/drawing/2014/main" id="{51D9A53C-D52E-4683-A05F-CB84891D2A64}"/>
              </a:ext>
            </a:extLst>
          </p:cNvPr>
          <p:cNvSpPr/>
          <p:nvPr/>
        </p:nvSpPr>
        <p:spPr>
          <a:xfrm>
            <a:off x="7129029" y="4145686"/>
            <a:ext cx="243840" cy="243048"/>
          </a:xfrm>
          <a:prstGeom prst="rect">
            <a:avLst/>
          </a:prstGeom>
          <a:solidFill>
            <a:srgbClr val="9E48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Oval 10">
            <a:extLst>
              <a:ext uri="{FF2B5EF4-FFF2-40B4-BE49-F238E27FC236}">
                <a16:creationId xmlns:a16="http://schemas.microsoft.com/office/drawing/2014/main" id="{FEC6DBC2-4FEC-427D-B95F-1992DBE04992}"/>
              </a:ext>
            </a:extLst>
          </p:cNvPr>
          <p:cNvSpPr/>
          <p:nvPr/>
        </p:nvSpPr>
        <p:spPr>
          <a:xfrm>
            <a:off x="7129029" y="4633180"/>
            <a:ext cx="243840" cy="243048"/>
          </a:xfrm>
          <a:prstGeom prst="rect">
            <a:avLst/>
          </a:prstGeom>
          <a:solidFill>
            <a:srgbClr val="997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5" name="Oval 11">
            <a:extLst>
              <a:ext uri="{FF2B5EF4-FFF2-40B4-BE49-F238E27FC236}">
                <a16:creationId xmlns:a16="http://schemas.microsoft.com/office/drawing/2014/main" id="{A0FBFBA9-288E-49F5-9D39-F6B67D4431EA}"/>
              </a:ext>
            </a:extLst>
          </p:cNvPr>
          <p:cNvSpPr/>
          <p:nvPr/>
        </p:nvSpPr>
        <p:spPr>
          <a:xfrm>
            <a:off x="7129029" y="5120674"/>
            <a:ext cx="243840" cy="243048"/>
          </a:xfrm>
          <a:prstGeom prst="rect">
            <a:avLst/>
          </a:prstGeom>
          <a:solidFill>
            <a:srgbClr val="4368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0E6415-F05E-49B7-9618-F487F5B36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1DEDB-EF84-4E3F-8087-868C85857767}" type="slidenum">
              <a:rPr lang="en-US" smtClean="0"/>
              <a:t>18</a:t>
            </a:fld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4D759EF-F174-4841-9187-F2673B71C03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3" y="6485878"/>
            <a:ext cx="796521" cy="302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5076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C970254C-9192-4BB2-99D9-B37F3616D3F5}"/>
              </a:ext>
            </a:extLst>
          </p:cNvPr>
          <p:cNvSpPr/>
          <p:nvPr/>
        </p:nvSpPr>
        <p:spPr>
          <a:xfrm>
            <a:off x="335561" y="1359018"/>
            <a:ext cx="11526474" cy="51268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1F57C2D-8E48-4136-B191-CD0578DC2782}"/>
              </a:ext>
            </a:extLst>
          </p:cNvPr>
          <p:cNvSpPr/>
          <p:nvPr/>
        </p:nvSpPr>
        <p:spPr>
          <a:xfrm>
            <a:off x="335560" y="331166"/>
            <a:ext cx="11526474" cy="929103"/>
          </a:xfrm>
          <a:prstGeom prst="roundRect">
            <a:avLst/>
          </a:prstGeom>
          <a:solidFill>
            <a:srgbClr val="FF9999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>
                <a:solidFill>
                  <a:schemeClr val="tx1"/>
                </a:solidFill>
              </a:rPr>
              <a:t>ผลการสำรวจด้านภูมิปัญญาท้องถิ่น</a:t>
            </a:r>
            <a:endParaRPr lang="en-US" sz="6000" dirty="0">
              <a:solidFill>
                <a:schemeClr val="tx1"/>
              </a:solidFill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10E51A74-973A-4F7D-BA3B-AA2826CF34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8852847"/>
              </p:ext>
            </p:extLst>
          </p:nvPr>
        </p:nvGraphicFramePr>
        <p:xfrm>
          <a:off x="1645249" y="2155847"/>
          <a:ext cx="5363193" cy="4186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D33EC9D0-93B3-408D-8870-3BE33D84D6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8429550"/>
              </p:ext>
            </p:extLst>
          </p:nvPr>
        </p:nvGraphicFramePr>
        <p:xfrm>
          <a:off x="1846831" y="2127134"/>
          <a:ext cx="4786328" cy="4523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23615643-B2CF-4679-8154-5AC7EC5962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6997318"/>
              </p:ext>
            </p:extLst>
          </p:nvPr>
        </p:nvGraphicFramePr>
        <p:xfrm>
          <a:off x="514155" y="1978111"/>
          <a:ext cx="4563611" cy="4589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วงรี 6">
            <a:extLst>
              <a:ext uri="{FF2B5EF4-FFF2-40B4-BE49-F238E27FC236}">
                <a16:creationId xmlns:a16="http://schemas.microsoft.com/office/drawing/2014/main" id="{1E0148A1-1D23-4508-99A4-3EABA51094FE}"/>
              </a:ext>
            </a:extLst>
          </p:cNvPr>
          <p:cNvSpPr/>
          <p:nvPr/>
        </p:nvSpPr>
        <p:spPr>
          <a:xfrm>
            <a:off x="5026282" y="3170280"/>
            <a:ext cx="215900" cy="224991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วงรี 7">
            <a:extLst>
              <a:ext uri="{FF2B5EF4-FFF2-40B4-BE49-F238E27FC236}">
                <a16:creationId xmlns:a16="http://schemas.microsoft.com/office/drawing/2014/main" id="{27CC68E7-EBA5-4790-A641-D353C328DB6A}"/>
              </a:ext>
            </a:extLst>
          </p:cNvPr>
          <p:cNvSpPr/>
          <p:nvPr/>
        </p:nvSpPr>
        <p:spPr>
          <a:xfrm>
            <a:off x="5032312" y="3789373"/>
            <a:ext cx="215900" cy="22499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วงรี 8">
            <a:extLst>
              <a:ext uri="{FF2B5EF4-FFF2-40B4-BE49-F238E27FC236}">
                <a16:creationId xmlns:a16="http://schemas.microsoft.com/office/drawing/2014/main" id="{C0EC4665-4DDF-4ACF-BBBC-EB3106EC5CB2}"/>
              </a:ext>
            </a:extLst>
          </p:cNvPr>
          <p:cNvSpPr/>
          <p:nvPr/>
        </p:nvSpPr>
        <p:spPr>
          <a:xfrm>
            <a:off x="5033069" y="4380107"/>
            <a:ext cx="215900" cy="224991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วงรี 8">
            <a:extLst>
              <a:ext uri="{FF2B5EF4-FFF2-40B4-BE49-F238E27FC236}">
                <a16:creationId xmlns:a16="http://schemas.microsoft.com/office/drawing/2014/main" id="{65DC4A9F-A5FD-4285-A6AC-44CC0C759344}"/>
              </a:ext>
            </a:extLst>
          </p:cNvPr>
          <p:cNvSpPr/>
          <p:nvPr/>
        </p:nvSpPr>
        <p:spPr>
          <a:xfrm>
            <a:off x="5032312" y="5028616"/>
            <a:ext cx="215900" cy="224991"/>
          </a:xfrm>
          <a:prstGeom prst="rect">
            <a:avLst/>
          </a:prstGeom>
          <a:solidFill>
            <a:srgbClr val="9E48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8566C938-D5B2-42F5-9E18-047695F14D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251153"/>
              </p:ext>
            </p:extLst>
          </p:nvPr>
        </p:nvGraphicFramePr>
        <p:xfrm>
          <a:off x="5365786" y="2867731"/>
          <a:ext cx="6613066" cy="26312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13066">
                  <a:extLst>
                    <a:ext uri="{9D8B030D-6E8A-4147-A177-3AD203B41FA5}">
                      <a16:colId xmlns:a16="http://schemas.microsoft.com/office/drawing/2014/main" val="2883318440"/>
                    </a:ext>
                  </a:extLst>
                </a:gridCol>
              </a:tblGrid>
              <a:tr h="764056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2400" u="none" strike="noStrike" dirty="0">
                          <a:effectLst/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อนุรักษ์ท้องถิ่นนั้นคงคุณค่าในชุมชนต่อไป (405 ศพก.)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RSU" panose="02000506040000020003" pitchFamily="2" charset="-34"/>
                        <a:cs typeface="RSU" panose="02000506040000020003" pitchFamily="2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7298403"/>
                  </a:ext>
                </a:extLst>
              </a:tr>
              <a:tr h="41945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2400" u="none" strike="noStrike" dirty="0">
                          <a:effectLst/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รื้อฟื้นภูมิปัญญาท้องถิ่นที่หายไปนำกลับมาใช้ใหม่ (280 ศพก.)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RSU" panose="02000506040000020003" pitchFamily="2" charset="-34"/>
                        <a:cs typeface="RSU" panose="02000506040000020003" pitchFamily="2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687237"/>
                  </a:ext>
                </a:extLst>
              </a:tr>
              <a:tr h="629123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2400" u="none" strike="noStrike" dirty="0">
                          <a:effectLst/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ประยุกต์ต่อยอดภูมิปัญญาท้องถิ่นเดิมให้ดีขึ้นหรือได้สิ่งใหม่ (395 ศพก.)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RSU" panose="02000506040000020003" pitchFamily="2" charset="-34"/>
                        <a:cs typeface="RSU" panose="02000506040000020003" pitchFamily="2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6822960"/>
                  </a:ext>
                </a:extLst>
              </a:tr>
              <a:tr h="769886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2400" u="none" strike="noStrike" dirty="0">
                          <a:effectLst/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อื่นๆ เช่น ประยุกต์ใช้ร่วมกับเทคโนโลยีใหม่  รณรงค์ใช้ภูมิปัญญา (5 ศพก.)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RSU" panose="02000506040000020003" pitchFamily="2" charset="-34"/>
                        <a:cs typeface="RSU" panose="02000506040000020003" pitchFamily="2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0157740"/>
                  </a:ext>
                </a:extLst>
              </a:tr>
            </a:tbl>
          </a:graphicData>
        </a:graphic>
      </p:graphicFrame>
      <p:sp>
        <p:nvSpPr>
          <p:cNvPr id="24" name="กล่องข้อความ 15">
            <a:extLst>
              <a:ext uri="{FF2B5EF4-FFF2-40B4-BE49-F238E27FC236}">
                <a16:creationId xmlns:a16="http://schemas.microsoft.com/office/drawing/2014/main" id="{E68832E5-4262-4523-8C45-4A7910CA8FD1}"/>
              </a:ext>
            </a:extLst>
          </p:cNvPr>
          <p:cNvSpPr txBox="1"/>
          <p:nvPr/>
        </p:nvSpPr>
        <p:spPr>
          <a:xfrm>
            <a:off x="1258415" y="1460608"/>
            <a:ext cx="9943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latin typeface="RSU" panose="02000506040000020003" pitchFamily="2" charset="-34"/>
              </a:rPr>
              <a:t>แนวทางการจัดการภูมิปัญญาท้องถิ่น (ตอบได้มากกว่า 1 ข้อ)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76807D-2838-45EC-ABD2-56C70B0C2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1DEDB-EF84-4E3F-8087-868C85857767}" type="slidenum">
              <a:rPr lang="en-US" smtClean="0"/>
              <a:t>19</a:t>
            </a:fld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556519F-6CE9-4DDE-802D-AE352D7F471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3" y="6485878"/>
            <a:ext cx="796521" cy="302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7548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103372" y="192856"/>
            <a:ext cx="4509210" cy="1068946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A266E1-7C98-4719-B189-DF4E5F8F6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390"/>
            <a:ext cx="10515600" cy="1325563"/>
          </a:xfrm>
          <a:noFill/>
        </p:spPr>
        <p:txBody>
          <a:bodyPr>
            <a:normAutofit/>
          </a:bodyPr>
          <a:lstStyle/>
          <a:p>
            <a:pPr algn="ctr"/>
            <a:r>
              <a:rPr lang="th-TH" sz="6000" b="1" dirty="0">
                <a:cs typeface="+mn-cs"/>
              </a:rPr>
              <a:t>ที่มาของการสำรวจ “</a:t>
            </a:r>
            <a:r>
              <a:rPr lang="th-TH" sz="6000" b="1" u="sng" dirty="0">
                <a:cs typeface="+mn-cs"/>
              </a:rPr>
              <a:t>ภูมิปัญญาท้องถิ่น</a:t>
            </a:r>
            <a:r>
              <a:rPr lang="th-TH" sz="6000" b="1" dirty="0">
                <a:cs typeface="+mn-cs"/>
              </a:rPr>
              <a:t>”</a:t>
            </a:r>
            <a:endParaRPr lang="en-US" sz="6000" dirty="0">
              <a:cs typeface="+mn-cs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ECFEDA1-3BEB-4C2D-B957-39F736B588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8569231"/>
              </p:ext>
            </p:extLst>
          </p:nvPr>
        </p:nvGraphicFramePr>
        <p:xfrm>
          <a:off x="903134" y="1507960"/>
          <a:ext cx="10712000" cy="5122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16850357-4D2C-480B-9018-837BF3FDBAB6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3" y="6485878"/>
            <a:ext cx="796521" cy="302349"/>
          </a:xfrm>
          <a:prstGeom prst="rect">
            <a:avLst/>
          </a:prstGeom>
          <a:noFill/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9061DA8-D9F9-42F1-8C8C-445107615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1DEDB-EF84-4E3F-8087-868C858577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739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>
            <a:extLst>
              <a:ext uri="{FF2B5EF4-FFF2-40B4-BE49-F238E27FC236}">
                <a16:creationId xmlns:a16="http://schemas.microsoft.com/office/drawing/2014/main" id="{3DE034E8-9190-4A84-B7B4-DFD9BE6B462F}"/>
              </a:ext>
            </a:extLst>
          </p:cNvPr>
          <p:cNvSpPr/>
          <p:nvPr/>
        </p:nvSpPr>
        <p:spPr>
          <a:xfrm>
            <a:off x="4396338" y="1431332"/>
            <a:ext cx="7795662" cy="49223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11FB99-C88C-475C-8001-2A4BCAA1344E}"/>
              </a:ext>
            </a:extLst>
          </p:cNvPr>
          <p:cNvSpPr/>
          <p:nvPr/>
        </p:nvSpPr>
        <p:spPr>
          <a:xfrm>
            <a:off x="335560" y="2542430"/>
            <a:ext cx="3982770" cy="25340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(</a:t>
            </a:r>
            <a:endParaRPr lang="en-US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1F57C2D-8E48-4136-B191-CD0578DC2782}"/>
              </a:ext>
            </a:extLst>
          </p:cNvPr>
          <p:cNvSpPr/>
          <p:nvPr/>
        </p:nvSpPr>
        <p:spPr>
          <a:xfrm>
            <a:off x="335560" y="331166"/>
            <a:ext cx="11526474" cy="92910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>
                <a:solidFill>
                  <a:schemeClr val="tx1"/>
                </a:solidFill>
              </a:rPr>
              <a:t>ผลการสำรวจด้านนวัตกรรมด้านการเกษตร</a:t>
            </a:r>
            <a:endParaRPr lang="en-US" sz="6000" dirty="0">
              <a:solidFill>
                <a:schemeClr val="tx1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755D5F7-3C50-46C7-9499-F5388852E95D}"/>
              </a:ext>
            </a:extLst>
          </p:cNvPr>
          <p:cNvGrpSpPr/>
          <p:nvPr/>
        </p:nvGrpSpPr>
        <p:grpSpPr>
          <a:xfrm>
            <a:off x="228148" y="2711325"/>
            <a:ext cx="4188282" cy="2286328"/>
            <a:chOff x="2841692" y="1567464"/>
            <a:chExt cx="6827568" cy="3559986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EFBDC5F-7788-47B4-A0C0-24486214F1BA}"/>
                </a:ext>
              </a:extLst>
            </p:cNvPr>
            <p:cNvGrpSpPr/>
            <p:nvPr/>
          </p:nvGrpSpPr>
          <p:grpSpPr>
            <a:xfrm>
              <a:off x="2958254" y="2350516"/>
              <a:ext cx="6594444" cy="2156163"/>
              <a:chOff x="2841692" y="2350516"/>
              <a:chExt cx="6594444" cy="2156163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6A65D660-F3DC-4771-B8C6-609D78CB88FF}"/>
                  </a:ext>
                </a:extLst>
              </p:cNvPr>
              <p:cNvGrpSpPr/>
              <p:nvPr/>
            </p:nvGrpSpPr>
            <p:grpSpPr>
              <a:xfrm>
                <a:off x="2841692" y="2350516"/>
                <a:ext cx="3451989" cy="2156163"/>
                <a:chOff x="1073852" y="2328073"/>
                <a:chExt cx="3451989" cy="2156163"/>
              </a:xfrm>
            </p:grpSpPr>
            <p:sp>
              <p:nvSpPr>
                <p:cNvPr id="59" name="วงรี 6">
                  <a:extLst>
                    <a:ext uri="{FF2B5EF4-FFF2-40B4-BE49-F238E27FC236}">
                      <a16:creationId xmlns:a16="http://schemas.microsoft.com/office/drawing/2014/main" id="{5AA4305C-DCBA-413F-98A9-13DCCEEFE948}"/>
                    </a:ext>
                  </a:extLst>
                </p:cNvPr>
                <p:cNvSpPr/>
                <p:nvPr/>
              </p:nvSpPr>
              <p:spPr>
                <a:xfrm>
                  <a:off x="1270523" y="2328073"/>
                  <a:ext cx="3058646" cy="2156163"/>
                </a:xfrm>
                <a:prstGeom prst="roundRect">
                  <a:avLst>
                    <a:gd name="adj" fmla="val 12892"/>
                  </a:avLst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100"/>
                </a:p>
              </p:txBody>
            </p:sp>
            <p:grpSp>
              <p:nvGrpSpPr>
                <p:cNvPr id="60" name="Group 59">
                  <a:extLst>
                    <a:ext uri="{FF2B5EF4-FFF2-40B4-BE49-F238E27FC236}">
                      <a16:creationId xmlns:a16="http://schemas.microsoft.com/office/drawing/2014/main" id="{5702E720-08FF-4CD1-A35C-A32F535D34F4}"/>
                    </a:ext>
                  </a:extLst>
                </p:cNvPr>
                <p:cNvGrpSpPr/>
                <p:nvPr/>
              </p:nvGrpSpPr>
              <p:grpSpPr>
                <a:xfrm>
                  <a:off x="1073852" y="2458044"/>
                  <a:ext cx="3451989" cy="1877710"/>
                  <a:chOff x="-2964748" y="1589364"/>
                  <a:chExt cx="3451989" cy="1877710"/>
                </a:xfrm>
              </p:grpSpPr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C50FF049-3E3A-4BDE-BCFF-F53A34B7F586}"/>
                      </a:ext>
                    </a:extLst>
                  </p:cNvPr>
                  <p:cNvSpPr/>
                  <p:nvPr/>
                </p:nvSpPr>
                <p:spPr>
                  <a:xfrm>
                    <a:off x="-2184897" y="1984053"/>
                    <a:ext cx="1892290" cy="129392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 fontAlgn="ctr"/>
                    <a:r>
                      <a:rPr lang="en-US" sz="4800" dirty="0">
                        <a:latin typeface="RSU" panose="02000506040000020003" pitchFamily="2" charset="-34"/>
                      </a:rPr>
                      <a:t>71%</a:t>
                    </a:r>
                    <a:endParaRPr lang="th-TH" sz="1100" dirty="0">
                      <a:latin typeface="RSU" panose="02000506040000020003" pitchFamily="2" charset="-34"/>
                    </a:endParaRPr>
                  </a:p>
                </p:txBody>
              </p:sp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15E4D1BB-4CA4-48A1-95D2-2E2575D54B97}"/>
                      </a:ext>
                    </a:extLst>
                  </p:cNvPr>
                  <p:cNvSpPr/>
                  <p:nvPr/>
                </p:nvSpPr>
                <p:spPr>
                  <a:xfrm>
                    <a:off x="-2964748" y="2891996"/>
                    <a:ext cx="3451989" cy="575078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 fontAlgn="ctr"/>
                    <a:r>
                      <a:rPr lang="th-TH" dirty="0">
                        <a:latin typeface="RSU" panose="02000506040000020003" pitchFamily="2" charset="-34"/>
                      </a:rPr>
                      <a:t>488 ศพก.</a:t>
                    </a:r>
                  </a:p>
                </p:txBody>
              </p:sp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FF2DBF4B-3BBE-4D36-B948-CE772A1D4AF3}"/>
                      </a:ext>
                    </a:extLst>
                  </p:cNvPr>
                  <p:cNvSpPr/>
                  <p:nvPr/>
                </p:nvSpPr>
                <p:spPr>
                  <a:xfrm>
                    <a:off x="-2964748" y="1589364"/>
                    <a:ext cx="3451989" cy="62300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 fontAlgn="ctr"/>
                    <a:r>
                      <a:rPr lang="th-TH" sz="2000" dirty="0">
                        <a:latin typeface="RSU" panose="02000506040000020003" pitchFamily="2" charset="-34"/>
                      </a:rPr>
                      <a:t>มีการใช้นวัตกรรม</a:t>
                    </a:r>
                  </a:p>
                </p:txBody>
              </p:sp>
            </p:grp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C8B3476B-1DF7-4206-9642-94A4A67200FB}"/>
                  </a:ext>
                </a:extLst>
              </p:cNvPr>
              <p:cNvGrpSpPr/>
              <p:nvPr/>
            </p:nvGrpSpPr>
            <p:grpSpPr>
              <a:xfrm>
                <a:off x="5984147" y="2350516"/>
                <a:ext cx="3451989" cy="2156163"/>
                <a:chOff x="4216307" y="2328073"/>
                <a:chExt cx="3451989" cy="2156163"/>
              </a:xfrm>
            </p:grpSpPr>
            <p:sp>
              <p:nvSpPr>
                <p:cNvPr id="54" name="วงรี 6">
                  <a:extLst>
                    <a:ext uri="{FF2B5EF4-FFF2-40B4-BE49-F238E27FC236}">
                      <a16:creationId xmlns:a16="http://schemas.microsoft.com/office/drawing/2014/main" id="{787A3ACE-C631-4F29-B93A-D5A0D4E47EFC}"/>
                    </a:ext>
                  </a:extLst>
                </p:cNvPr>
                <p:cNvSpPr/>
                <p:nvPr/>
              </p:nvSpPr>
              <p:spPr>
                <a:xfrm>
                  <a:off x="4412978" y="2328073"/>
                  <a:ext cx="3058646" cy="2156163"/>
                </a:xfrm>
                <a:prstGeom prst="roundRect">
                  <a:avLst>
                    <a:gd name="adj" fmla="val 12892"/>
                  </a:avLst>
                </a:prstGeom>
                <a:solidFill>
                  <a:srgbClr val="95DFF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100"/>
                </a:p>
              </p:txBody>
            </p:sp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172B397D-8ABE-49C1-9154-787FC7E4BBA0}"/>
                    </a:ext>
                  </a:extLst>
                </p:cNvPr>
                <p:cNvGrpSpPr/>
                <p:nvPr/>
              </p:nvGrpSpPr>
              <p:grpSpPr>
                <a:xfrm>
                  <a:off x="4216307" y="2503736"/>
                  <a:ext cx="3451989" cy="1877710"/>
                  <a:chOff x="-2964748" y="1635056"/>
                  <a:chExt cx="3451989" cy="1877710"/>
                </a:xfrm>
              </p:grpSpPr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id="{FC22F879-5462-465B-9124-B566106F6AF9}"/>
                      </a:ext>
                    </a:extLst>
                  </p:cNvPr>
                  <p:cNvSpPr/>
                  <p:nvPr/>
                </p:nvSpPr>
                <p:spPr>
                  <a:xfrm>
                    <a:off x="-2184897" y="2029745"/>
                    <a:ext cx="1892290" cy="129392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 fontAlgn="ctr"/>
                    <a:r>
                      <a:rPr lang="en-US" sz="4800" dirty="0">
                        <a:latin typeface="RSU" panose="02000506040000020003" pitchFamily="2" charset="-34"/>
                      </a:rPr>
                      <a:t>29%</a:t>
                    </a:r>
                    <a:endParaRPr lang="th-TH" sz="1100" dirty="0">
                      <a:latin typeface="RSU" panose="02000506040000020003" pitchFamily="2" charset="-34"/>
                    </a:endParaRPr>
                  </a:p>
                </p:txBody>
              </p:sp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B0924F35-3E9D-4932-9E6B-5092174134C5}"/>
                      </a:ext>
                    </a:extLst>
                  </p:cNvPr>
                  <p:cNvSpPr/>
                  <p:nvPr/>
                </p:nvSpPr>
                <p:spPr>
                  <a:xfrm>
                    <a:off x="-2964748" y="2937688"/>
                    <a:ext cx="3451989" cy="575078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 fontAlgn="ctr"/>
                    <a:r>
                      <a:rPr lang="th-TH" dirty="0">
                        <a:latin typeface="RSU" panose="02000506040000020003" pitchFamily="2" charset="-34"/>
                      </a:rPr>
                      <a:t>196 ศพก.</a:t>
                    </a:r>
                  </a:p>
                </p:txBody>
              </p:sp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68ED764F-EDD0-4098-A1E1-7340287D8434}"/>
                      </a:ext>
                    </a:extLst>
                  </p:cNvPr>
                  <p:cNvSpPr/>
                  <p:nvPr/>
                </p:nvSpPr>
                <p:spPr>
                  <a:xfrm>
                    <a:off x="-2964748" y="1635056"/>
                    <a:ext cx="3451989" cy="62300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 fontAlgn="ctr"/>
                    <a:r>
                      <a:rPr lang="th-TH" sz="2000" dirty="0">
                        <a:latin typeface="RSU" panose="02000506040000020003" pitchFamily="2" charset="-34"/>
                      </a:rPr>
                      <a:t>ไม่มีการใช้นวัตกรรม</a:t>
                    </a:r>
                  </a:p>
                </p:txBody>
              </p:sp>
            </p:grpSp>
          </p:grp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4A08942-F1C9-495A-8618-3759527AFB02}"/>
                </a:ext>
              </a:extLst>
            </p:cNvPr>
            <p:cNvSpPr txBox="1"/>
            <p:nvPr/>
          </p:nvSpPr>
          <p:spPr>
            <a:xfrm>
              <a:off x="2879923" y="1567464"/>
              <a:ext cx="6598147" cy="7188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ctr"/>
              <a:r>
                <a:rPr lang="th-TH" sz="2400" b="1" dirty="0">
                  <a:latin typeface="RSU" panose="02000506040000020003" pitchFamily="2" charset="-34"/>
                </a:rPr>
                <a:t>การใช้นวัตกรรมด้านการเกษตรใน ศพก.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5F6E26E-1826-4AEC-BD44-68B40FB0C578}"/>
                </a:ext>
              </a:extLst>
            </p:cNvPr>
            <p:cNvSpPr txBox="1"/>
            <p:nvPr/>
          </p:nvSpPr>
          <p:spPr>
            <a:xfrm>
              <a:off x="2841692" y="4552372"/>
              <a:ext cx="6827568" cy="5750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ctr"/>
              <a:r>
                <a:rPr lang="th-TH" b="1" dirty="0">
                  <a:latin typeface="RSU" panose="02000506040000020003" pitchFamily="2" charset="-34"/>
                </a:rPr>
                <a:t>ตัดยอดข้อมูลวันที่ 15 พ.ย. 62</a:t>
              </a:r>
              <a:endParaRPr lang="th-TH" sz="2800" b="1" dirty="0">
                <a:latin typeface="RSU" panose="02000506040000020003" pitchFamily="2" charset="-34"/>
              </a:endParaRPr>
            </a:p>
          </p:txBody>
        </p:sp>
      </p:grpSp>
      <p:graphicFrame>
        <p:nvGraphicFramePr>
          <p:cNvPr id="64" name="Chart 63">
            <a:extLst>
              <a:ext uri="{FF2B5EF4-FFF2-40B4-BE49-F238E27FC236}">
                <a16:creationId xmlns:a16="http://schemas.microsoft.com/office/drawing/2014/main" id="{15C14BAC-0362-40A4-8402-F6ECCAE18F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1285298"/>
              </p:ext>
            </p:extLst>
          </p:nvPr>
        </p:nvGraphicFramePr>
        <p:xfrm>
          <a:off x="4143435" y="1959570"/>
          <a:ext cx="4329345" cy="4174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5" name="TextBox 64">
            <a:extLst>
              <a:ext uri="{FF2B5EF4-FFF2-40B4-BE49-F238E27FC236}">
                <a16:creationId xmlns:a16="http://schemas.microsoft.com/office/drawing/2014/main" id="{CA628A17-7947-43AE-A225-1DB8560037D5}"/>
              </a:ext>
            </a:extLst>
          </p:cNvPr>
          <p:cNvSpPr txBox="1"/>
          <p:nvPr/>
        </p:nvSpPr>
        <p:spPr>
          <a:xfrm>
            <a:off x="3866538" y="1485495"/>
            <a:ext cx="8686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th-TH" sz="4000" b="1" dirty="0">
                <a:latin typeface="RSU" panose="02000506040000020003" pitchFamily="2" charset="-34"/>
              </a:rPr>
              <a:t>นวัตกรรมด้านการเกษตรที่ใช้ใน ศพก.</a:t>
            </a:r>
          </a:p>
        </p:txBody>
      </p:sp>
      <p:graphicFrame>
        <p:nvGraphicFramePr>
          <p:cNvPr id="66" name="Table 65">
            <a:extLst>
              <a:ext uri="{FF2B5EF4-FFF2-40B4-BE49-F238E27FC236}">
                <a16:creationId xmlns:a16="http://schemas.microsoft.com/office/drawing/2014/main" id="{8F8C3CFD-7FB6-4149-9528-C78CB15E12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216771"/>
              </p:ext>
            </p:extLst>
          </p:nvPr>
        </p:nvGraphicFramePr>
        <p:xfrm>
          <a:off x="8809897" y="2218572"/>
          <a:ext cx="4375230" cy="391283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375230">
                  <a:extLst>
                    <a:ext uri="{9D8B030D-6E8A-4147-A177-3AD203B41FA5}">
                      <a16:colId xmlns:a16="http://schemas.microsoft.com/office/drawing/2014/main" val="1378618573"/>
                    </a:ext>
                  </a:extLst>
                </a:gridCol>
              </a:tblGrid>
              <a:tr h="434759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 dirty="0">
                          <a:effectLst/>
                        </a:rPr>
                        <a:t>ระบบน้ำ (54 ศพก.)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RSU" panose="02000506040000020003" pitchFamily="2" charset="-34"/>
                        <a:cs typeface="RSU" panose="02000506040000020003" pitchFamily="2" charset="-34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8113793"/>
                  </a:ext>
                </a:extLst>
              </a:tr>
              <a:tr h="434759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 dirty="0">
                          <a:effectLst/>
                        </a:rPr>
                        <a:t>การดัดแปลงใช้เทคโนโลยี/เครื่องจักร (49 ศพก.)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RSU" panose="02000506040000020003" pitchFamily="2" charset="-34"/>
                        <a:cs typeface="RSU" panose="02000506040000020003" pitchFamily="2" charset="-34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7183329"/>
                  </a:ext>
                </a:extLst>
              </a:tr>
              <a:tr h="434759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 dirty="0">
                          <a:effectLst/>
                        </a:rPr>
                        <a:t>พลังงานแสงอาทิตย์ (29 ศพก.)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RSU" panose="02000506040000020003" pitchFamily="2" charset="-34"/>
                        <a:cs typeface="RSU" panose="02000506040000020003" pitchFamily="2" charset="-34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1598880"/>
                  </a:ext>
                </a:extLst>
              </a:tr>
              <a:tr h="434759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 dirty="0">
                          <a:effectLst/>
                        </a:rPr>
                        <a:t>โรงเรือน (7 ศพก.)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RSU" panose="02000506040000020003" pitchFamily="2" charset="-34"/>
                        <a:cs typeface="RSU" panose="02000506040000020003" pitchFamily="2" charset="-34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595431"/>
                  </a:ext>
                </a:extLst>
              </a:tr>
              <a:tr h="434759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 dirty="0">
                          <a:effectLst/>
                        </a:rPr>
                        <a:t>พลังงานชีวภาพ/ทางเลือก (6 ศพก.)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RSU" panose="02000506040000020003" pitchFamily="2" charset="-34"/>
                        <a:cs typeface="RSU" panose="02000506040000020003" pitchFamily="2" charset="-34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9513291"/>
                  </a:ext>
                </a:extLst>
              </a:tr>
              <a:tr h="434759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 dirty="0">
                          <a:effectLst/>
                        </a:rPr>
                        <a:t>โดรน/</a:t>
                      </a:r>
                      <a:r>
                        <a:rPr lang="th-TH" sz="1800" b="1" u="none" strike="noStrike" dirty="0" err="1">
                          <a:effectLst/>
                        </a:rPr>
                        <a:t>เรด้า</a:t>
                      </a:r>
                      <a:r>
                        <a:rPr lang="th-TH" sz="1800" b="1" u="none" strike="noStrike" dirty="0">
                          <a:effectLst/>
                        </a:rPr>
                        <a:t> (6 ศพก.)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RSU" panose="02000506040000020003" pitchFamily="2" charset="-34"/>
                        <a:cs typeface="RSU" panose="02000506040000020003" pitchFamily="2" charset="-34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3987100"/>
                  </a:ext>
                </a:extLst>
              </a:tr>
              <a:tr h="434759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 dirty="0">
                          <a:effectLst/>
                        </a:rPr>
                        <a:t>การแปรรูป (3 ศพก.)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RSU" panose="02000506040000020003" pitchFamily="2" charset="-34"/>
                        <a:cs typeface="RSU" panose="02000506040000020003" pitchFamily="2" charset="-34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63884"/>
                  </a:ext>
                </a:extLst>
              </a:tr>
              <a:tr h="434759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 dirty="0">
                          <a:effectLst/>
                        </a:rPr>
                        <a:t>เครื่องตรวจวัดสภาพอากาศ (2 ศพก.)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RSU" panose="02000506040000020003" pitchFamily="2" charset="-34"/>
                        <a:cs typeface="RSU" panose="02000506040000020003" pitchFamily="2" charset="-34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6632935"/>
                  </a:ext>
                </a:extLst>
              </a:tr>
              <a:tr h="434759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 dirty="0" err="1">
                          <a:effectLst/>
                        </a:rPr>
                        <a:t>อื่นๆ</a:t>
                      </a:r>
                      <a:r>
                        <a:rPr lang="th-TH" sz="1800" b="1" u="none" strike="noStrike" dirty="0">
                          <a:effectLst/>
                        </a:rPr>
                        <a:t> (4 ศพก.)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RSU" panose="02000506040000020003" pitchFamily="2" charset="-34"/>
                        <a:cs typeface="RSU" panose="02000506040000020003" pitchFamily="2" charset="-34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660367"/>
                  </a:ext>
                </a:extLst>
              </a:tr>
            </a:tbl>
          </a:graphicData>
        </a:graphic>
      </p:graphicFrame>
      <p:sp>
        <p:nvSpPr>
          <p:cNvPr id="67" name="Oval 7">
            <a:extLst>
              <a:ext uri="{FF2B5EF4-FFF2-40B4-BE49-F238E27FC236}">
                <a16:creationId xmlns:a16="http://schemas.microsoft.com/office/drawing/2014/main" id="{71957079-5B3C-46A3-BB59-22FAD8863A1A}"/>
              </a:ext>
            </a:extLst>
          </p:cNvPr>
          <p:cNvSpPr/>
          <p:nvPr/>
        </p:nvSpPr>
        <p:spPr>
          <a:xfrm>
            <a:off x="8514017" y="2354124"/>
            <a:ext cx="254643" cy="254643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8" name="Oval 8">
            <a:extLst>
              <a:ext uri="{FF2B5EF4-FFF2-40B4-BE49-F238E27FC236}">
                <a16:creationId xmlns:a16="http://schemas.microsoft.com/office/drawing/2014/main" id="{045DDBBB-66B3-48E2-9CA7-08D524FC3B0A}"/>
              </a:ext>
            </a:extLst>
          </p:cNvPr>
          <p:cNvSpPr/>
          <p:nvPr/>
        </p:nvSpPr>
        <p:spPr>
          <a:xfrm>
            <a:off x="8514017" y="2762556"/>
            <a:ext cx="254643" cy="254643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9" name="Oval 9">
            <a:extLst>
              <a:ext uri="{FF2B5EF4-FFF2-40B4-BE49-F238E27FC236}">
                <a16:creationId xmlns:a16="http://schemas.microsoft.com/office/drawing/2014/main" id="{1B6A34FB-7841-4349-8925-BC1E94F4A44B}"/>
              </a:ext>
            </a:extLst>
          </p:cNvPr>
          <p:cNvSpPr/>
          <p:nvPr/>
        </p:nvSpPr>
        <p:spPr>
          <a:xfrm>
            <a:off x="8514017" y="3147105"/>
            <a:ext cx="254643" cy="254643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0" name="Oval 10">
            <a:extLst>
              <a:ext uri="{FF2B5EF4-FFF2-40B4-BE49-F238E27FC236}">
                <a16:creationId xmlns:a16="http://schemas.microsoft.com/office/drawing/2014/main" id="{AA405892-D9F9-412F-B53A-F036B5592588}"/>
              </a:ext>
            </a:extLst>
          </p:cNvPr>
          <p:cNvSpPr/>
          <p:nvPr/>
        </p:nvSpPr>
        <p:spPr>
          <a:xfrm>
            <a:off x="8514017" y="3610401"/>
            <a:ext cx="254643" cy="25464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1" name="Oval 11">
            <a:extLst>
              <a:ext uri="{FF2B5EF4-FFF2-40B4-BE49-F238E27FC236}">
                <a16:creationId xmlns:a16="http://schemas.microsoft.com/office/drawing/2014/main" id="{4624E56B-B437-485F-9823-29A179DE7988}"/>
              </a:ext>
            </a:extLst>
          </p:cNvPr>
          <p:cNvSpPr/>
          <p:nvPr/>
        </p:nvSpPr>
        <p:spPr>
          <a:xfrm>
            <a:off x="8514017" y="4073697"/>
            <a:ext cx="254643" cy="254643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2" name="Oval 12">
            <a:extLst>
              <a:ext uri="{FF2B5EF4-FFF2-40B4-BE49-F238E27FC236}">
                <a16:creationId xmlns:a16="http://schemas.microsoft.com/office/drawing/2014/main" id="{FBA741ED-02AB-4892-BA56-B13850015206}"/>
              </a:ext>
            </a:extLst>
          </p:cNvPr>
          <p:cNvSpPr/>
          <p:nvPr/>
        </p:nvSpPr>
        <p:spPr>
          <a:xfrm>
            <a:off x="8514017" y="4527848"/>
            <a:ext cx="254643" cy="254643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3" name="Oval 13">
            <a:extLst>
              <a:ext uri="{FF2B5EF4-FFF2-40B4-BE49-F238E27FC236}">
                <a16:creationId xmlns:a16="http://schemas.microsoft.com/office/drawing/2014/main" id="{6E4A1A78-7838-4C65-A610-88C573F0457F}"/>
              </a:ext>
            </a:extLst>
          </p:cNvPr>
          <p:cNvSpPr/>
          <p:nvPr/>
        </p:nvSpPr>
        <p:spPr>
          <a:xfrm>
            <a:off x="8514017" y="4981999"/>
            <a:ext cx="254643" cy="254643"/>
          </a:xfrm>
          <a:prstGeom prst="rect">
            <a:avLst/>
          </a:prstGeom>
          <a:solidFill>
            <a:srgbClr val="264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4" name="Oval 14">
            <a:extLst>
              <a:ext uri="{FF2B5EF4-FFF2-40B4-BE49-F238E27FC236}">
                <a16:creationId xmlns:a16="http://schemas.microsoft.com/office/drawing/2014/main" id="{28AFFE4C-F7CB-4B03-9A4D-6C1E18ADCDF8}"/>
              </a:ext>
            </a:extLst>
          </p:cNvPr>
          <p:cNvSpPr/>
          <p:nvPr/>
        </p:nvSpPr>
        <p:spPr>
          <a:xfrm>
            <a:off x="8514017" y="5425497"/>
            <a:ext cx="254643" cy="254643"/>
          </a:xfrm>
          <a:prstGeom prst="rect">
            <a:avLst/>
          </a:prstGeom>
          <a:solidFill>
            <a:srgbClr val="9E48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5" name="Oval 15">
            <a:extLst>
              <a:ext uri="{FF2B5EF4-FFF2-40B4-BE49-F238E27FC236}">
                <a16:creationId xmlns:a16="http://schemas.microsoft.com/office/drawing/2014/main" id="{86D6F34F-B545-4392-B05B-6D54A8B6B12C}"/>
              </a:ext>
            </a:extLst>
          </p:cNvPr>
          <p:cNvSpPr/>
          <p:nvPr/>
        </p:nvSpPr>
        <p:spPr>
          <a:xfrm>
            <a:off x="8514017" y="5824784"/>
            <a:ext cx="254643" cy="254643"/>
          </a:xfrm>
          <a:prstGeom prst="rect">
            <a:avLst/>
          </a:prstGeom>
          <a:solidFill>
            <a:srgbClr val="636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B84582-B772-4D66-9C05-C6F1A34AA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1DEDB-EF84-4E3F-8087-868C85857767}" type="slidenum">
              <a:rPr lang="en-US" smtClean="0"/>
              <a:t>20</a:t>
            </a:fld>
            <a:endParaRPr lang="en-US"/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FBD29748-DD43-4F28-A604-443E8D5CD64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3" y="6485878"/>
            <a:ext cx="796521" cy="302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37063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>
            <a:extLst>
              <a:ext uri="{FF2B5EF4-FFF2-40B4-BE49-F238E27FC236}">
                <a16:creationId xmlns:a16="http://schemas.microsoft.com/office/drawing/2014/main" id="{3DE034E8-9190-4A84-B7B4-DFD9BE6B462F}"/>
              </a:ext>
            </a:extLst>
          </p:cNvPr>
          <p:cNvSpPr/>
          <p:nvPr/>
        </p:nvSpPr>
        <p:spPr>
          <a:xfrm>
            <a:off x="4517937" y="1423754"/>
            <a:ext cx="7344097" cy="49223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11FB99-C88C-475C-8001-2A4BCAA1344E}"/>
              </a:ext>
            </a:extLst>
          </p:cNvPr>
          <p:cNvSpPr/>
          <p:nvPr/>
        </p:nvSpPr>
        <p:spPr>
          <a:xfrm>
            <a:off x="197083" y="2507372"/>
            <a:ext cx="4043496" cy="25340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(</a:t>
            </a:r>
            <a:endParaRPr lang="en-US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1F57C2D-8E48-4136-B191-CD0578DC2782}"/>
              </a:ext>
            </a:extLst>
          </p:cNvPr>
          <p:cNvSpPr/>
          <p:nvPr/>
        </p:nvSpPr>
        <p:spPr>
          <a:xfrm>
            <a:off x="335560" y="331166"/>
            <a:ext cx="11526474" cy="92910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>
                <a:solidFill>
                  <a:schemeClr val="tx1"/>
                </a:solidFill>
              </a:rPr>
              <a:t>ผลการสำรวจด้านนวัตกรรมด้านการเกษตร</a:t>
            </a:r>
            <a:endParaRPr lang="en-US" sz="6000" dirty="0">
              <a:solidFill>
                <a:schemeClr val="tx1"/>
              </a:solidFill>
            </a:endParaRPr>
          </a:p>
        </p:txBody>
      </p:sp>
      <p:graphicFrame>
        <p:nvGraphicFramePr>
          <p:cNvPr id="64" name="Chart 63">
            <a:extLst>
              <a:ext uri="{FF2B5EF4-FFF2-40B4-BE49-F238E27FC236}">
                <a16:creationId xmlns:a16="http://schemas.microsoft.com/office/drawing/2014/main" id="{15C14BAC-0362-40A4-8402-F6ECCAE18F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5481520"/>
              </p:ext>
            </p:extLst>
          </p:nvPr>
        </p:nvGraphicFramePr>
        <p:xfrm>
          <a:off x="3260835" y="2161840"/>
          <a:ext cx="4329345" cy="4174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5" name="Group 34">
            <a:extLst>
              <a:ext uri="{FF2B5EF4-FFF2-40B4-BE49-F238E27FC236}">
                <a16:creationId xmlns:a16="http://schemas.microsoft.com/office/drawing/2014/main" id="{EA5312A0-B2BF-4F3C-8E72-794BC3238363}"/>
              </a:ext>
            </a:extLst>
          </p:cNvPr>
          <p:cNvGrpSpPr/>
          <p:nvPr/>
        </p:nvGrpSpPr>
        <p:grpSpPr>
          <a:xfrm>
            <a:off x="106614" y="2656822"/>
            <a:ext cx="4160432" cy="2235118"/>
            <a:chOff x="2841692" y="1540991"/>
            <a:chExt cx="6827568" cy="3667989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8483ACE3-2E52-4D3E-94AC-B030A8C5B97B}"/>
                </a:ext>
              </a:extLst>
            </p:cNvPr>
            <p:cNvGrpSpPr/>
            <p:nvPr/>
          </p:nvGrpSpPr>
          <p:grpSpPr>
            <a:xfrm>
              <a:off x="2958254" y="2350516"/>
              <a:ext cx="6594444" cy="2156163"/>
              <a:chOff x="2841692" y="2350516"/>
              <a:chExt cx="6594444" cy="2156163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98267F30-F238-41DC-B9DE-1921D1A35B57}"/>
                  </a:ext>
                </a:extLst>
              </p:cNvPr>
              <p:cNvGrpSpPr/>
              <p:nvPr/>
            </p:nvGrpSpPr>
            <p:grpSpPr>
              <a:xfrm>
                <a:off x="2841692" y="2350516"/>
                <a:ext cx="3451989" cy="2156163"/>
                <a:chOff x="1073852" y="2328073"/>
                <a:chExt cx="3451989" cy="2156163"/>
              </a:xfrm>
            </p:grpSpPr>
            <p:sp>
              <p:nvSpPr>
                <p:cNvPr id="46" name="วงรี 6">
                  <a:extLst>
                    <a:ext uri="{FF2B5EF4-FFF2-40B4-BE49-F238E27FC236}">
                      <a16:creationId xmlns:a16="http://schemas.microsoft.com/office/drawing/2014/main" id="{415BD258-5B2A-41A1-9629-2B806B1C946C}"/>
                    </a:ext>
                  </a:extLst>
                </p:cNvPr>
                <p:cNvSpPr/>
                <p:nvPr/>
              </p:nvSpPr>
              <p:spPr>
                <a:xfrm>
                  <a:off x="1270523" y="2328073"/>
                  <a:ext cx="3058646" cy="2156163"/>
                </a:xfrm>
                <a:prstGeom prst="roundRect">
                  <a:avLst>
                    <a:gd name="adj" fmla="val 12892"/>
                  </a:avLst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200"/>
                </a:p>
              </p:txBody>
            </p:sp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D93756AA-EA04-4569-910B-A9E74DF3C4AF}"/>
                    </a:ext>
                  </a:extLst>
                </p:cNvPr>
                <p:cNvGrpSpPr/>
                <p:nvPr/>
              </p:nvGrpSpPr>
              <p:grpSpPr>
                <a:xfrm>
                  <a:off x="1073852" y="2458044"/>
                  <a:ext cx="3451989" cy="1959239"/>
                  <a:chOff x="-2964748" y="1589364"/>
                  <a:chExt cx="3451989" cy="1959239"/>
                </a:xfrm>
              </p:grpSpPr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579E3A46-03BF-42EB-9A8B-D8654355B4B7}"/>
                      </a:ext>
                    </a:extLst>
                  </p:cNvPr>
                  <p:cNvSpPr/>
                  <p:nvPr/>
                </p:nvSpPr>
                <p:spPr>
                  <a:xfrm>
                    <a:off x="-2184897" y="1984055"/>
                    <a:ext cx="1892289" cy="151525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 fontAlgn="ctr"/>
                    <a:r>
                      <a:rPr lang="en-US" sz="5400" dirty="0">
                        <a:latin typeface="RSU" panose="02000506040000020003" pitchFamily="2" charset="-34"/>
                      </a:rPr>
                      <a:t>29%</a:t>
                    </a:r>
                    <a:endParaRPr lang="th-TH" sz="1200" dirty="0">
                      <a:latin typeface="RSU" panose="02000506040000020003" pitchFamily="2" charset="-34"/>
                    </a:endParaRPr>
                  </a:p>
                </p:txBody>
              </p:sp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0844DA4B-BE01-4A3B-B5A3-22E030F7E81E}"/>
                      </a:ext>
                    </a:extLst>
                  </p:cNvPr>
                  <p:cNvSpPr/>
                  <p:nvPr/>
                </p:nvSpPr>
                <p:spPr>
                  <a:xfrm>
                    <a:off x="-2964748" y="2891994"/>
                    <a:ext cx="3451989" cy="65660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 fontAlgn="ctr"/>
                    <a:r>
                      <a:rPr lang="th-TH" sz="2000" dirty="0">
                        <a:latin typeface="RSU" panose="02000506040000020003" pitchFamily="2" charset="-34"/>
                      </a:rPr>
                      <a:t>196 ศพก.</a:t>
                    </a:r>
                  </a:p>
                </p:txBody>
              </p:sp>
              <p:sp>
                <p:nvSpPr>
                  <p:cNvPr id="76" name="Rectangle 75">
                    <a:extLst>
                      <a:ext uri="{FF2B5EF4-FFF2-40B4-BE49-F238E27FC236}">
                        <a16:creationId xmlns:a16="http://schemas.microsoft.com/office/drawing/2014/main" id="{375C2670-8DFE-4D5A-9F8F-1F8090B35380}"/>
                      </a:ext>
                    </a:extLst>
                  </p:cNvPr>
                  <p:cNvSpPr/>
                  <p:nvPr/>
                </p:nvSpPr>
                <p:spPr>
                  <a:xfrm>
                    <a:off x="-2964748" y="1589364"/>
                    <a:ext cx="3451989" cy="65660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 fontAlgn="ctr"/>
                    <a:r>
                      <a:rPr lang="th-TH" sz="2000" dirty="0">
                        <a:latin typeface="RSU" panose="02000506040000020003" pitchFamily="2" charset="-34"/>
                      </a:rPr>
                      <a:t>มีโรงเรือน</a:t>
                    </a:r>
                  </a:p>
                </p:txBody>
              </p:sp>
            </p:grpSp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32B92664-14DD-4F3C-BCDF-B6C551B8E76B}"/>
                  </a:ext>
                </a:extLst>
              </p:cNvPr>
              <p:cNvGrpSpPr/>
              <p:nvPr/>
            </p:nvGrpSpPr>
            <p:grpSpPr>
              <a:xfrm>
                <a:off x="5984147" y="2350516"/>
                <a:ext cx="3451989" cy="2156163"/>
                <a:chOff x="4216307" y="2328073"/>
                <a:chExt cx="3451989" cy="2156163"/>
              </a:xfrm>
            </p:grpSpPr>
            <p:sp>
              <p:nvSpPr>
                <p:cNvPr id="41" name="วงรี 6">
                  <a:extLst>
                    <a:ext uri="{FF2B5EF4-FFF2-40B4-BE49-F238E27FC236}">
                      <a16:creationId xmlns:a16="http://schemas.microsoft.com/office/drawing/2014/main" id="{DA4CF041-D5F8-46BE-9CD9-791EAC7A75C0}"/>
                    </a:ext>
                  </a:extLst>
                </p:cNvPr>
                <p:cNvSpPr/>
                <p:nvPr/>
              </p:nvSpPr>
              <p:spPr>
                <a:xfrm>
                  <a:off x="4412978" y="2328073"/>
                  <a:ext cx="3058646" cy="2156163"/>
                </a:xfrm>
                <a:prstGeom prst="roundRect">
                  <a:avLst>
                    <a:gd name="adj" fmla="val 12892"/>
                  </a:avLst>
                </a:prstGeom>
                <a:solidFill>
                  <a:srgbClr val="95DFF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200"/>
                </a:p>
              </p:txBody>
            </p:sp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766C71B7-6F74-43A6-9C36-14154AF65823}"/>
                    </a:ext>
                  </a:extLst>
                </p:cNvPr>
                <p:cNvGrpSpPr/>
                <p:nvPr/>
              </p:nvGrpSpPr>
              <p:grpSpPr>
                <a:xfrm>
                  <a:off x="4216307" y="2503736"/>
                  <a:ext cx="3451989" cy="1959237"/>
                  <a:chOff x="-2964748" y="1635056"/>
                  <a:chExt cx="3451989" cy="1959237"/>
                </a:xfrm>
              </p:grpSpPr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352696BF-56C1-4E18-AC22-E542655CE0B7}"/>
                      </a:ext>
                    </a:extLst>
                  </p:cNvPr>
                  <p:cNvSpPr/>
                  <p:nvPr/>
                </p:nvSpPr>
                <p:spPr>
                  <a:xfrm>
                    <a:off x="-2184897" y="2029747"/>
                    <a:ext cx="1892289" cy="151525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 fontAlgn="ctr"/>
                    <a:r>
                      <a:rPr lang="en-US" sz="5400" dirty="0">
                        <a:latin typeface="RSU" panose="02000506040000020003" pitchFamily="2" charset="-34"/>
                      </a:rPr>
                      <a:t>72%</a:t>
                    </a:r>
                    <a:endParaRPr lang="th-TH" sz="1200" dirty="0">
                      <a:latin typeface="RSU" panose="02000506040000020003" pitchFamily="2" charset="-34"/>
                    </a:endParaRPr>
                  </a:p>
                </p:txBody>
              </p:sp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C2C5668C-F2C7-4EE9-9800-33725F5F2E03}"/>
                      </a:ext>
                    </a:extLst>
                  </p:cNvPr>
                  <p:cNvSpPr/>
                  <p:nvPr/>
                </p:nvSpPr>
                <p:spPr>
                  <a:xfrm>
                    <a:off x="-2964748" y="2937684"/>
                    <a:ext cx="3451989" cy="65660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 fontAlgn="ctr"/>
                    <a:r>
                      <a:rPr lang="th-TH" sz="2000" dirty="0">
                        <a:latin typeface="RSU" panose="02000506040000020003" pitchFamily="2" charset="-34"/>
                      </a:rPr>
                      <a:t>488 ศพก.</a:t>
                    </a:r>
                  </a:p>
                </p:txBody>
              </p:sp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533B2D33-E615-4E4A-B6AA-D4AEE35FB7BF}"/>
                      </a:ext>
                    </a:extLst>
                  </p:cNvPr>
                  <p:cNvSpPr/>
                  <p:nvPr/>
                </p:nvSpPr>
                <p:spPr>
                  <a:xfrm>
                    <a:off x="-2964748" y="1635056"/>
                    <a:ext cx="3451989" cy="65660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 fontAlgn="ctr"/>
                    <a:r>
                      <a:rPr lang="th-TH" sz="2000" dirty="0">
                        <a:latin typeface="RSU" panose="02000506040000020003" pitchFamily="2" charset="-34"/>
                      </a:rPr>
                      <a:t>ไม่มีโรงเรือน</a:t>
                    </a:r>
                  </a:p>
                </p:txBody>
              </p:sp>
            </p:grpSp>
          </p:grp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A9883A3-4AE9-43DF-94CF-3ECA39FBE84E}"/>
                </a:ext>
              </a:extLst>
            </p:cNvPr>
            <p:cNvSpPr txBox="1"/>
            <p:nvPr/>
          </p:nvSpPr>
          <p:spPr>
            <a:xfrm>
              <a:off x="3154927" y="1540991"/>
              <a:ext cx="6201100" cy="8586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ctr"/>
              <a:r>
                <a:rPr lang="th-TH" sz="2800" b="1" dirty="0">
                  <a:latin typeface="RSU" panose="02000506040000020003" pitchFamily="2" charset="-34"/>
                </a:rPr>
                <a:t>การมีโรงเรือนปลูกพืชใน ศพก.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A2AE899-6FD0-4762-90F1-2312B714E66B}"/>
                </a:ext>
              </a:extLst>
            </p:cNvPr>
            <p:cNvSpPr txBox="1"/>
            <p:nvPr/>
          </p:nvSpPr>
          <p:spPr>
            <a:xfrm>
              <a:off x="2841692" y="4552371"/>
              <a:ext cx="6827568" cy="6566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ctr"/>
              <a:r>
                <a:rPr lang="th-TH" sz="2000" b="1" dirty="0">
                  <a:latin typeface="RSU" panose="02000506040000020003" pitchFamily="2" charset="-34"/>
                </a:rPr>
                <a:t>ตัดยอดข้อมูลวันที่ 15 พ.ย. 62</a:t>
              </a:r>
              <a:endParaRPr lang="th-TH" sz="3200" b="1" dirty="0">
                <a:latin typeface="RSU" panose="02000506040000020003" pitchFamily="2" charset="-34"/>
              </a:endParaRPr>
            </a:p>
          </p:txBody>
        </p:sp>
      </p:grpSp>
      <p:sp>
        <p:nvSpPr>
          <p:cNvPr id="77" name="กล่องข้อความ 15">
            <a:extLst>
              <a:ext uri="{FF2B5EF4-FFF2-40B4-BE49-F238E27FC236}">
                <a16:creationId xmlns:a16="http://schemas.microsoft.com/office/drawing/2014/main" id="{E6D49425-4679-4879-ACC1-09F8130BA53B}"/>
              </a:ext>
            </a:extLst>
          </p:cNvPr>
          <p:cNvSpPr txBox="1"/>
          <p:nvPr/>
        </p:nvSpPr>
        <p:spPr>
          <a:xfrm>
            <a:off x="5355262" y="1599984"/>
            <a:ext cx="6284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latin typeface="RSU" panose="02000506040000020003" pitchFamily="2" charset="-34"/>
              </a:rPr>
              <a:t>จำนวนโรงเรือนปลูกพืชที่มีใน ศพก.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3F6E6EB2-A369-4FCA-83E9-22FAC3D56B6E}"/>
              </a:ext>
            </a:extLst>
          </p:cNvPr>
          <p:cNvGrpSpPr/>
          <p:nvPr/>
        </p:nvGrpSpPr>
        <p:grpSpPr>
          <a:xfrm>
            <a:off x="9019277" y="5063880"/>
            <a:ext cx="3364703" cy="1137218"/>
            <a:chOff x="1049042" y="4165334"/>
            <a:chExt cx="2587528" cy="1351952"/>
          </a:xfrm>
        </p:grpSpPr>
        <p:sp>
          <p:nvSpPr>
            <p:cNvPr id="79" name="วงรี 6">
              <a:extLst>
                <a:ext uri="{FF2B5EF4-FFF2-40B4-BE49-F238E27FC236}">
                  <a16:creationId xmlns:a16="http://schemas.microsoft.com/office/drawing/2014/main" id="{333DAE15-DD54-4B73-B2FB-95CD007249EE}"/>
                </a:ext>
              </a:extLst>
            </p:cNvPr>
            <p:cNvSpPr/>
            <p:nvPr/>
          </p:nvSpPr>
          <p:spPr>
            <a:xfrm>
              <a:off x="1049042" y="4280576"/>
              <a:ext cx="180846" cy="276644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80" name="สี่เหลี่ยมผืนผ้า 6">
              <a:extLst>
                <a:ext uri="{FF2B5EF4-FFF2-40B4-BE49-F238E27FC236}">
                  <a16:creationId xmlns:a16="http://schemas.microsoft.com/office/drawing/2014/main" id="{ADCA310D-5C61-4359-A1E4-CB75977EA9A9}"/>
                </a:ext>
              </a:extLst>
            </p:cNvPr>
            <p:cNvSpPr/>
            <p:nvPr/>
          </p:nvSpPr>
          <p:spPr>
            <a:xfrm>
              <a:off x="1049042" y="4659289"/>
              <a:ext cx="180846" cy="276644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581B5E0B-C4BF-4D15-9B10-9A7E947ED79B}"/>
                </a:ext>
              </a:extLst>
            </p:cNvPr>
            <p:cNvSpPr/>
            <p:nvPr/>
          </p:nvSpPr>
          <p:spPr>
            <a:xfrm>
              <a:off x="1229888" y="4165334"/>
              <a:ext cx="2248187" cy="5488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ctr"/>
              <a:r>
                <a:rPr lang="th-TH" sz="2400" dirty="0">
                  <a:latin typeface="RSU" panose="02000506040000020003" pitchFamily="2" charset="-34"/>
                </a:rPr>
                <a:t>1-5 โรงเรือน (188 ศพก.)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5D614AB2-A600-4869-B99D-F14046B1FF2A}"/>
                </a:ext>
              </a:extLst>
            </p:cNvPr>
            <p:cNvSpPr/>
            <p:nvPr/>
          </p:nvSpPr>
          <p:spPr>
            <a:xfrm>
              <a:off x="1250207" y="4576344"/>
              <a:ext cx="2248186" cy="5488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ctr"/>
              <a:r>
                <a:rPr lang="th-TH" sz="2400" dirty="0">
                  <a:latin typeface="RSU" panose="02000506040000020003" pitchFamily="2" charset="-34"/>
                </a:rPr>
                <a:t>6-10 โรงเรือน (5 ศพก.)</a:t>
              </a:r>
            </a:p>
          </p:txBody>
        </p:sp>
        <p:sp>
          <p:nvSpPr>
            <p:cNvPr id="83" name="วงรี 6">
              <a:extLst>
                <a:ext uri="{FF2B5EF4-FFF2-40B4-BE49-F238E27FC236}">
                  <a16:creationId xmlns:a16="http://schemas.microsoft.com/office/drawing/2014/main" id="{658BD574-A380-4ED9-A583-2D91D3BFDD1F}"/>
                </a:ext>
              </a:extLst>
            </p:cNvPr>
            <p:cNvSpPr/>
            <p:nvPr/>
          </p:nvSpPr>
          <p:spPr>
            <a:xfrm>
              <a:off x="1049042" y="5063149"/>
              <a:ext cx="180846" cy="276644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B6485234-92D7-415A-BD8A-80513E7DB13F}"/>
                </a:ext>
              </a:extLst>
            </p:cNvPr>
            <p:cNvSpPr/>
            <p:nvPr/>
          </p:nvSpPr>
          <p:spPr>
            <a:xfrm>
              <a:off x="1229888" y="4968448"/>
              <a:ext cx="2406682" cy="5488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ctr"/>
              <a:r>
                <a:rPr lang="th-TH" sz="2400" dirty="0">
                  <a:latin typeface="RSU" panose="02000506040000020003" pitchFamily="2" charset="-34"/>
                </a:rPr>
                <a:t>10 โรงเรือนขึ้นไป (3 ศพก.)</a:t>
              </a:r>
            </a:p>
          </p:txBody>
        </p:sp>
      </p:grpSp>
      <p:graphicFrame>
        <p:nvGraphicFramePr>
          <p:cNvPr id="85" name="Chart 84">
            <a:extLst>
              <a:ext uri="{FF2B5EF4-FFF2-40B4-BE49-F238E27FC236}">
                <a16:creationId xmlns:a16="http://schemas.microsoft.com/office/drawing/2014/main" id="{1B3DE5DF-B556-43D0-A259-83323486F8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2659097"/>
              </p:ext>
            </p:extLst>
          </p:nvPr>
        </p:nvGraphicFramePr>
        <p:xfrm>
          <a:off x="4960151" y="2128415"/>
          <a:ext cx="4534168" cy="4174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A4522F-1CB0-4F8F-A45F-3A45662B0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1DEDB-EF84-4E3F-8087-868C85857767}" type="slidenum">
              <a:rPr lang="en-US" smtClean="0"/>
              <a:t>21</a:t>
            </a:fld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EE1E365D-42D4-42A0-806A-2BACD8F48B5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3" y="6485878"/>
            <a:ext cx="796521" cy="302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9054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>
            <a:extLst>
              <a:ext uri="{FF2B5EF4-FFF2-40B4-BE49-F238E27FC236}">
                <a16:creationId xmlns:a16="http://schemas.microsoft.com/office/drawing/2014/main" id="{3DE034E8-9190-4A84-B7B4-DFD9BE6B462F}"/>
              </a:ext>
            </a:extLst>
          </p:cNvPr>
          <p:cNvSpPr/>
          <p:nvPr/>
        </p:nvSpPr>
        <p:spPr>
          <a:xfrm>
            <a:off x="335560" y="1414197"/>
            <a:ext cx="11526474" cy="49223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1F57C2D-8E48-4136-B191-CD0578DC2782}"/>
              </a:ext>
            </a:extLst>
          </p:cNvPr>
          <p:cNvSpPr/>
          <p:nvPr/>
        </p:nvSpPr>
        <p:spPr>
          <a:xfrm>
            <a:off x="335560" y="331166"/>
            <a:ext cx="11526474" cy="92910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>
                <a:solidFill>
                  <a:schemeClr val="tx1"/>
                </a:solidFill>
              </a:rPr>
              <a:t>ผลการสำรวจด้านนวัตกรรมด้านการเกษตร</a:t>
            </a:r>
            <a:endParaRPr lang="en-US" sz="6000" dirty="0">
              <a:solidFill>
                <a:schemeClr val="tx1"/>
              </a:solidFill>
            </a:endParaRPr>
          </a:p>
        </p:txBody>
      </p:sp>
      <p:graphicFrame>
        <p:nvGraphicFramePr>
          <p:cNvPr id="64" name="Chart 63">
            <a:extLst>
              <a:ext uri="{FF2B5EF4-FFF2-40B4-BE49-F238E27FC236}">
                <a16:creationId xmlns:a16="http://schemas.microsoft.com/office/drawing/2014/main" id="{15C14BAC-0362-40A4-8402-F6ECCAE18F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8980069"/>
              </p:ext>
            </p:extLst>
          </p:nvPr>
        </p:nvGraphicFramePr>
        <p:xfrm>
          <a:off x="3260835" y="2161840"/>
          <a:ext cx="4329345" cy="4174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5" name="Chart 84">
            <a:extLst>
              <a:ext uri="{FF2B5EF4-FFF2-40B4-BE49-F238E27FC236}">
                <a16:creationId xmlns:a16="http://schemas.microsoft.com/office/drawing/2014/main" id="{1B3DE5DF-B556-43D0-A259-83323486F8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2376106"/>
              </p:ext>
            </p:extLst>
          </p:nvPr>
        </p:nvGraphicFramePr>
        <p:xfrm>
          <a:off x="4960151" y="2128415"/>
          <a:ext cx="4534168" cy="4174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กล่องข้อความ 15">
            <a:extLst>
              <a:ext uri="{FF2B5EF4-FFF2-40B4-BE49-F238E27FC236}">
                <a16:creationId xmlns:a16="http://schemas.microsoft.com/office/drawing/2014/main" id="{DBA901E2-FADC-483B-8CE3-0AC2C859D655}"/>
              </a:ext>
            </a:extLst>
          </p:cNvPr>
          <p:cNvSpPr txBox="1"/>
          <p:nvPr/>
        </p:nvSpPr>
        <p:spPr>
          <a:xfrm>
            <a:off x="3319708" y="1527736"/>
            <a:ext cx="539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latin typeface="RSU" panose="02000506040000020003" pitchFamily="2" charset="-34"/>
              </a:rPr>
              <a:t>การควบคุมการให้น้ำในโรงเรือน</a:t>
            </a:r>
          </a:p>
        </p:txBody>
      </p:sp>
      <p:sp>
        <p:nvSpPr>
          <p:cNvPr id="34" name="Oval 4">
            <a:extLst>
              <a:ext uri="{FF2B5EF4-FFF2-40B4-BE49-F238E27FC236}">
                <a16:creationId xmlns:a16="http://schemas.microsoft.com/office/drawing/2014/main" id="{481AD6AA-E928-4E72-A612-204197CB64E7}"/>
              </a:ext>
            </a:extLst>
          </p:cNvPr>
          <p:cNvSpPr/>
          <p:nvPr/>
        </p:nvSpPr>
        <p:spPr>
          <a:xfrm>
            <a:off x="5924937" y="3196820"/>
            <a:ext cx="254643" cy="254643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0" name="Oval 5">
            <a:extLst>
              <a:ext uri="{FF2B5EF4-FFF2-40B4-BE49-F238E27FC236}">
                <a16:creationId xmlns:a16="http://schemas.microsoft.com/office/drawing/2014/main" id="{38E26586-FC08-4C87-9E7C-0DEAF4203022}"/>
              </a:ext>
            </a:extLst>
          </p:cNvPr>
          <p:cNvSpPr/>
          <p:nvPr/>
        </p:nvSpPr>
        <p:spPr>
          <a:xfrm>
            <a:off x="5924937" y="3648687"/>
            <a:ext cx="254643" cy="254643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1" name="Oval 6">
            <a:extLst>
              <a:ext uri="{FF2B5EF4-FFF2-40B4-BE49-F238E27FC236}">
                <a16:creationId xmlns:a16="http://schemas.microsoft.com/office/drawing/2014/main" id="{6BE8BC53-02B8-4EE7-BF17-F0B4F547E24A}"/>
              </a:ext>
            </a:extLst>
          </p:cNvPr>
          <p:cNvSpPr/>
          <p:nvPr/>
        </p:nvSpPr>
        <p:spPr>
          <a:xfrm>
            <a:off x="5907342" y="4100554"/>
            <a:ext cx="254643" cy="254643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2" name="Oval 7">
            <a:extLst>
              <a:ext uri="{FF2B5EF4-FFF2-40B4-BE49-F238E27FC236}">
                <a16:creationId xmlns:a16="http://schemas.microsoft.com/office/drawing/2014/main" id="{499B6228-B30E-49EA-9286-E0A69501CDEC}"/>
              </a:ext>
            </a:extLst>
          </p:cNvPr>
          <p:cNvSpPr/>
          <p:nvPr/>
        </p:nvSpPr>
        <p:spPr>
          <a:xfrm>
            <a:off x="5906464" y="4511776"/>
            <a:ext cx="254643" cy="25464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E294A849-E67C-4FE3-A5C1-58511A4694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921891"/>
              </p:ext>
            </p:extLst>
          </p:nvPr>
        </p:nvGraphicFramePr>
        <p:xfrm>
          <a:off x="6303855" y="3072122"/>
          <a:ext cx="5719705" cy="26558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19705">
                  <a:extLst>
                    <a:ext uri="{9D8B030D-6E8A-4147-A177-3AD203B41FA5}">
                      <a16:colId xmlns:a16="http://schemas.microsoft.com/office/drawing/2014/main" val="1141297346"/>
                    </a:ext>
                  </a:extLst>
                </a:gridCol>
              </a:tblGrid>
              <a:tr h="442646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รดด้วยมือ (130 โรงเรือน)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3482746"/>
                  </a:ext>
                </a:extLst>
              </a:tr>
              <a:tr h="442646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ตั้งเวลาให้น้ำ (25 โรงเรือน)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2428776"/>
                  </a:ext>
                </a:extLst>
              </a:tr>
              <a:tr h="442646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ควบคุมผ่านระบบอินเตอร์เน็ต (1 โรงเรือน)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9183574"/>
                  </a:ext>
                </a:extLst>
              </a:tr>
              <a:tr h="442646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ตั้งเวลาให้น้ำ และการควบคุมผ่านระบบอินเตอร์เน็ต (1 โรงเรือน)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735873"/>
                  </a:ext>
                </a:extLst>
              </a:tr>
              <a:tr h="442646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อื่น ๆ (16 โรงเรือน)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0050520"/>
                  </a:ext>
                </a:extLst>
              </a:tr>
              <a:tr h="442646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  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2319587"/>
                  </a:ext>
                </a:extLst>
              </a:tr>
            </a:tbl>
          </a:graphicData>
        </a:graphic>
      </p:graphicFrame>
      <p:sp>
        <p:nvSpPr>
          <p:cNvPr id="54" name="Oval 9">
            <a:extLst>
              <a:ext uri="{FF2B5EF4-FFF2-40B4-BE49-F238E27FC236}">
                <a16:creationId xmlns:a16="http://schemas.microsoft.com/office/drawing/2014/main" id="{C3AAEF97-C749-410F-B764-49991D4691BB}"/>
              </a:ext>
            </a:extLst>
          </p:cNvPr>
          <p:cNvSpPr/>
          <p:nvPr/>
        </p:nvSpPr>
        <p:spPr>
          <a:xfrm>
            <a:off x="5898260" y="4989300"/>
            <a:ext cx="254643" cy="254643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55" name="Chart 54">
            <a:extLst>
              <a:ext uri="{FF2B5EF4-FFF2-40B4-BE49-F238E27FC236}">
                <a16:creationId xmlns:a16="http://schemas.microsoft.com/office/drawing/2014/main" id="{4160EA70-1E71-4825-9C0A-65DC3783D8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559433"/>
              </p:ext>
            </p:extLst>
          </p:nvPr>
        </p:nvGraphicFramePr>
        <p:xfrm>
          <a:off x="477430" y="1877939"/>
          <a:ext cx="5684555" cy="4675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6972D6-7E55-4319-9E69-446AC9D16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1DEDB-EF84-4E3F-8087-868C85857767}" type="slidenum">
              <a:rPr lang="en-US" smtClean="0"/>
              <a:t>22</a:t>
            </a:fld>
            <a:endParaRPr lang="en-US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20359A49-5C9E-4A2B-A33A-B34877A7D47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3" y="6485878"/>
            <a:ext cx="796521" cy="302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21783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>
            <a:extLst>
              <a:ext uri="{FF2B5EF4-FFF2-40B4-BE49-F238E27FC236}">
                <a16:creationId xmlns:a16="http://schemas.microsoft.com/office/drawing/2014/main" id="{3DE034E8-9190-4A84-B7B4-DFD9BE6B462F}"/>
              </a:ext>
            </a:extLst>
          </p:cNvPr>
          <p:cNvSpPr/>
          <p:nvPr/>
        </p:nvSpPr>
        <p:spPr>
          <a:xfrm>
            <a:off x="4517937" y="1423754"/>
            <a:ext cx="7344097" cy="49223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11FB99-C88C-475C-8001-2A4BCAA1344E}"/>
              </a:ext>
            </a:extLst>
          </p:cNvPr>
          <p:cNvSpPr/>
          <p:nvPr/>
        </p:nvSpPr>
        <p:spPr>
          <a:xfrm>
            <a:off x="197083" y="2507372"/>
            <a:ext cx="4043496" cy="25340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(</a:t>
            </a:r>
            <a:endParaRPr lang="en-US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1F57C2D-8E48-4136-B191-CD0578DC2782}"/>
              </a:ext>
            </a:extLst>
          </p:cNvPr>
          <p:cNvSpPr/>
          <p:nvPr/>
        </p:nvSpPr>
        <p:spPr>
          <a:xfrm>
            <a:off x="335560" y="331166"/>
            <a:ext cx="11526474" cy="92910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>
                <a:solidFill>
                  <a:schemeClr val="tx1"/>
                </a:solidFill>
              </a:rPr>
              <a:t>ผลการสำรวจด้านนวัตกรรมด้านการเกษตร</a:t>
            </a:r>
            <a:endParaRPr lang="en-US" sz="6000" dirty="0">
              <a:solidFill>
                <a:schemeClr val="tx1"/>
              </a:solidFill>
            </a:endParaRPr>
          </a:p>
        </p:txBody>
      </p:sp>
      <p:graphicFrame>
        <p:nvGraphicFramePr>
          <p:cNvPr id="64" name="Chart 63">
            <a:extLst>
              <a:ext uri="{FF2B5EF4-FFF2-40B4-BE49-F238E27FC236}">
                <a16:creationId xmlns:a16="http://schemas.microsoft.com/office/drawing/2014/main" id="{15C14BAC-0362-40A4-8402-F6ECCAE18F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0501948"/>
              </p:ext>
            </p:extLst>
          </p:nvPr>
        </p:nvGraphicFramePr>
        <p:xfrm>
          <a:off x="3260835" y="2161840"/>
          <a:ext cx="4329345" cy="4174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5" name="Chart 84">
            <a:extLst>
              <a:ext uri="{FF2B5EF4-FFF2-40B4-BE49-F238E27FC236}">
                <a16:creationId xmlns:a16="http://schemas.microsoft.com/office/drawing/2014/main" id="{1B3DE5DF-B556-43D0-A259-83323486F8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9300369"/>
              </p:ext>
            </p:extLst>
          </p:nvPr>
        </p:nvGraphicFramePr>
        <p:xfrm>
          <a:off x="4960151" y="2128415"/>
          <a:ext cx="4534168" cy="4174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3" name="Group 32">
            <a:extLst>
              <a:ext uri="{FF2B5EF4-FFF2-40B4-BE49-F238E27FC236}">
                <a16:creationId xmlns:a16="http://schemas.microsoft.com/office/drawing/2014/main" id="{64EEEC20-3135-4D3D-8DF3-E1732F9647F1}"/>
              </a:ext>
            </a:extLst>
          </p:cNvPr>
          <p:cNvGrpSpPr/>
          <p:nvPr/>
        </p:nvGrpSpPr>
        <p:grpSpPr>
          <a:xfrm>
            <a:off x="133037" y="2507373"/>
            <a:ext cx="4204625" cy="2288437"/>
            <a:chOff x="2841692" y="1540991"/>
            <a:chExt cx="6827568" cy="3649449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A53C6C09-5CE5-4D07-B91A-178DE8F797FB}"/>
                </a:ext>
              </a:extLst>
            </p:cNvPr>
            <p:cNvGrpSpPr/>
            <p:nvPr/>
          </p:nvGrpSpPr>
          <p:grpSpPr>
            <a:xfrm>
              <a:off x="2958254" y="2350516"/>
              <a:ext cx="6594444" cy="2156163"/>
              <a:chOff x="2841692" y="2350516"/>
              <a:chExt cx="6594444" cy="2156163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7084B310-E7C0-4CCE-8735-BE93736C2594}"/>
                  </a:ext>
                </a:extLst>
              </p:cNvPr>
              <p:cNvGrpSpPr/>
              <p:nvPr/>
            </p:nvGrpSpPr>
            <p:grpSpPr>
              <a:xfrm>
                <a:off x="2841692" y="2350516"/>
                <a:ext cx="3451989" cy="2156163"/>
                <a:chOff x="1073852" y="2328073"/>
                <a:chExt cx="3451989" cy="2156163"/>
              </a:xfrm>
            </p:grpSpPr>
            <p:sp>
              <p:nvSpPr>
                <p:cNvPr id="59" name="วงรี 6">
                  <a:extLst>
                    <a:ext uri="{FF2B5EF4-FFF2-40B4-BE49-F238E27FC236}">
                      <a16:creationId xmlns:a16="http://schemas.microsoft.com/office/drawing/2014/main" id="{9B82702B-B981-4E63-A6A7-4DC0F8F87C18}"/>
                    </a:ext>
                  </a:extLst>
                </p:cNvPr>
                <p:cNvSpPr/>
                <p:nvPr/>
              </p:nvSpPr>
              <p:spPr>
                <a:xfrm>
                  <a:off x="1270523" y="2328073"/>
                  <a:ext cx="3058646" cy="2156163"/>
                </a:xfrm>
                <a:prstGeom prst="roundRect">
                  <a:avLst>
                    <a:gd name="adj" fmla="val 12892"/>
                  </a:avLst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200"/>
                </a:p>
              </p:txBody>
            </p:sp>
            <p:grpSp>
              <p:nvGrpSpPr>
                <p:cNvPr id="60" name="Group 59">
                  <a:extLst>
                    <a:ext uri="{FF2B5EF4-FFF2-40B4-BE49-F238E27FC236}">
                      <a16:creationId xmlns:a16="http://schemas.microsoft.com/office/drawing/2014/main" id="{B80A3C46-61ED-4E29-BC38-9184C7D6888A}"/>
                    </a:ext>
                  </a:extLst>
                </p:cNvPr>
                <p:cNvGrpSpPr/>
                <p:nvPr/>
              </p:nvGrpSpPr>
              <p:grpSpPr>
                <a:xfrm>
                  <a:off x="1073852" y="2458044"/>
                  <a:ext cx="3451989" cy="1940700"/>
                  <a:chOff x="-2964748" y="1589364"/>
                  <a:chExt cx="3451989" cy="1940700"/>
                </a:xfrm>
              </p:grpSpPr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4228B9F3-5D6C-4816-A1B3-114492B3E8FB}"/>
                      </a:ext>
                    </a:extLst>
                  </p:cNvPr>
                  <p:cNvSpPr/>
                  <p:nvPr/>
                </p:nvSpPr>
                <p:spPr>
                  <a:xfrm>
                    <a:off x="-2184897" y="1984054"/>
                    <a:ext cx="1892289" cy="147246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 fontAlgn="ctr"/>
                    <a:r>
                      <a:rPr lang="en-US" sz="5400" dirty="0">
                        <a:latin typeface="RSU" panose="02000506040000020003" pitchFamily="2" charset="-34"/>
                      </a:rPr>
                      <a:t>6%</a:t>
                    </a:r>
                    <a:endParaRPr lang="th-TH" sz="1200" dirty="0">
                      <a:latin typeface="RSU" panose="02000506040000020003" pitchFamily="2" charset="-34"/>
                    </a:endParaRPr>
                  </a:p>
                </p:txBody>
              </p:sp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251D3C16-372B-43D8-A075-43010429E805}"/>
                      </a:ext>
                    </a:extLst>
                  </p:cNvPr>
                  <p:cNvSpPr/>
                  <p:nvPr/>
                </p:nvSpPr>
                <p:spPr>
                  <a:xfrm>
                    <a:off x="-2964748" y="2891995"/>
                    <a:ext cx="3451989" cy="63806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 fontAlgn="ctr"/>
                    <a:r>
                      <a:rPr lang="th-TH" sz="2000" dirty="0">
                        <a:latin typeface="RSU" panose="02000506040000020003" pitchFamily="2" charset="-34"/>
                      </a:rPr>
                      <a:t>42 ศพก.</a:t>
                    </a:r>
                  </a:p>
                </p:txBody>
              </p:sp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F1B2F902-B06D-4FDE-A529-DC61A20826AE}"/>
                      </a:ext>
                    </a:extLst>
                  </p:cNvPr>
                  <p:cNvSpPr/>
                  <p:nvPr/>
                </p:nvSpPr>
                <p:spPr>
                  <a:xfrm>
                    <a:off x="-2964748" y="1589364"/>
                    <a:ext cx="3451989" cy="63806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 fontAlgn="ctr"/>
                    <a:r>
                      <a:rPr lang="th-TH" sz="2000" dirty="0">
                        <a:latin typeface="RSU" panose="02000506040000020003" pitchFamily="2" charset="-34"/>
                      </a:rPr>
                      <a:t>มีโรงเรือนพลังงานฯ</a:t>
                    </a:r>
                  </a:p>
                </p:txBody>
              </p:sp>
            </p:grp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704ADD7C-4DEE-43C4-AA1B-5AEF242532A3}"/>
                  </a:ext>
                </a:extLst>
              </p:cNvPr>
              <p:cNvGrpSpPr/>
              <p:nvPr/>
            </p:nvGrpSpPr>
            <p:grpSpPr>
              <a:xfrm>
                <a:off x="5984147" y="2350516"/>
                <a:ext cx="3451989" cy="2156163"/>
                <a:chOff x="4216307" y="2328073"/>
                <a:chExt cx="3451989" cy="2156163"/>
              </a:xfrm>
            </p:grpSpPr>
            <p:sp>
              <p:nvSpPr>
                <p:cNvPr id="54" name="วงรี 6">
                  <a:extLst>
                    <a:ext uri="{FF2B5EF4-FFF2-40B4-BE49-F238E27FC236}">
                      <a16:creationId xmlns:a16="http://schemas.microsoft.com/office/drawing/2014/main" id="{65A50125-37DC-4F3C-8C28-3E112D061D58}"/>
                    </a:ext>
                  </a:extLst>
                </p:cNvPr>
                <p:cNvSpPr/>
                <p:nvPr/>
              </p:nvSpPr>
              <p:spPr>
                <a:xfrm>
                  <a:off x="4412978" y="2328073"/>
                  <a:ext cx="3058646" cy="2156163"/>
                </a:xfrm>
                <a:prstGeom prst="roundRect">
                  <a:avLst>
                    <a:gd name="adj" fmla="val 12892"/>
                  </a:avLst>
                </a:prstGeom>
                <a:solidFill>
                  <a:srgbClr val="95DFF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200"/>
                </a:p>
              </p:txBody>
            </p:sp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0E61C9B8-7898-4EC6-95AD-DF65CEB179D6}"/>
                    </a:ext>
                  </a:extLst>
                </p:cNvPr>
                <p:cNvGrpSpPr/>
                <p:nvPr/>
              </p:nvGrpSpPr>
              <p:grpSpPr>
                <a:xfrm>
                  <a:off x="4216307" y="2503736"/>
                  <a:ext cx="3451989" cy="1940699"/>
                  <a:chOff x="-2964748" y="1635056"/>
                  <a:chExt cx="3451989" cy="1940699"/>
                </a:xfrm>
              </p:grpSpPr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id="{09E90AEE-B85A-4C55-B2BA-E5155FA56344}"/>
                      </a:ext>
                    </a:extLst>
                  </p:cNvPr>
                  <p:cNvSpPr/>
                  <p:nvPr/>
                </p:nvSpPr>
                <p:spPr>
                  <a:xfrm>
                    <a:off x="-2184897" y="2029746"/>
                    <a:ext cx="1892289" cy="147246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 fontAlgn="ctr"/>
                    <a:r>
                      <a:rPr lang="en-US" sz="5400" dirty="0">
                        <a:latin typeface="RSU" panose="02000506040000020003" pitchFamily="2" charset="-34"/>
                      </a:rPr>
                      <a:t>94%</a:t>
                    </a:r>
                    <a:endParaRPr lang="th-TH" sz="1200" dirty="0">
                      <a:latin typeface="RSU" panose="02000506040000020003" pitchFamily="2" charset="-34"/>
                    </a:endParaRPr>
                  </a:p>
                </p:txBody>
              </p:sp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2D66F162-670F-4B61-8D85-C54A78E3DAF5}"/>
                      </a:ext>
                    </a:extLst>
                  </p:cNvPr>
                  <p:cNvSpPr/>
                  <p:nvPr/>
                </p:nvSpPr>
                <p:spPr>
                  <a:xfrm>
                    <a:off x="-2964748" y="2937686"/>
                    <a:ext cx="3451989" cy="63806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 fontAlgn="ctr"/>
                    <a:r>
                      <a:rPr lang="th-TH" sz="2000" dirty="0">
                        <a:latin typeface="RSU" panose="02000506040000020003" pitchFamily="2" charset="-34"/>
                      </a:rPr>
                      <a:t>642 ศพก.</a:t>
                    </a:r>
                  </a:p>
                </p:txBody>
              </p:sp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7319CEC1-51E9-46A5-82DB-F645C49F2D24}"/>
                      </a:ext>
                    </a:extLst>
                  </p:cNvPr>
                  <p:cNvSpPr/>
                  <p:nvPr/>
                </p:nvSpPr>
                <p:spPr>
                  <a:xfrm>
                    <a:off x="-2964748" y="1635056"/>
                    <a:ext cx="3451989" cy="63806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 fontAlgn="ctr"/>
                    <a:r>
                      <a:rPr lang="th-TH" sz="2000" dirty="0">
                        <a:latin typeface="RSU" panose="02000506040000020003" pitchFamily="2" charset="-34"/>
                      </a:rPr>
                      <a:t>ไม่มีโรงเรือนพลังงานฯ</a:t>
                    </a:r>
                  </a:p>
                </p:txBody>
              </p:sp>
            </p:grpSp>
          </p:grp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888E7B3-52E4-4226-9C42-E5A46860DE0E}"/>
                </a:ext>
              </a:extLst>
            </p:cNvPr>
            <p:cNvSpPr txBox="1"/>
            <p:nvPr/>
          </p:nvSpPr>
          <p:spPr>
            <a:xfrm>
              <a:off x="3154926" y="1540991"/>
              <a:ext cx="6201100" cy="8343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ctr"/>
              <a:r>
                <a:rPr lang="th-TH" sz="2800" b="1" dirty="0">
                  <a:latin typeface="RSU" panose="02000506040000020003" pitchFamily="2" charset="-34"/>
                </a:rPr>
                <a:t>การมีโรงเรือนพลังงานแสงอาทิตย์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C868FD2-2F33-45EA-9407-887C35CDC818}"/>
                </a:ext>
              </a:extLst>
            </p:cNvPr>
            <p:cNvSpPr txBox="1"/>
            <p:nvPr/>
          </p:nvSpPr>
          <p:spPr>
            <a:xfrm>
              <a:off x="2841692" y="4552371"/>
              <a:ext cx="6827568" cy="6380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ctr"/>
              <a:r>
                <a:rPr lang="th-TH" sz="2000" b="1" dirty="0">
                  <a:latin typeface="RSU" panose="02000506040000020003" pitchFamily="2" charset="-34"/>
                </a:rPr>
                <a:t>ตัดยอดข้อมูลวันที่ 15 พ.ย. 62</a:t>
              </a:r>
              <a:endParaRPr lang="th-TH" sz="3200" b="1" dirty="0">
                <a:latin typeface="RSU" panose="02000506040000020003" pitchFamily="2" charset="-34"/>
              </a:endParaRPr>
            </a:p>
          </p:txBody>
        </p:sp>
      </p:grpSp>
      <p:sp>
        <p:nvSpPr>
          <p:cNvPr id="65" name="กล่องข้อความ 15">
            <a:extLst>
              <a:ext uri="{FF2B5EF4-FFF2-40B4-BE49-F238E27FC236}">
                <a16:creationId xmlns:a16="http://schemas.microsoft.com/office/drawing/2014/main" id="{B3EED398-EEEB-4D29-A292-12BA314840F6}"/>
              </a:ext>
            </a:extLst>
          </p:cNvPr>
          <p:cNvSpPr txBox="1"/>
          <p:nvPr/>
        </p:nvSpPr>
        <p:spPr>
          <a:xfrm>
            <a:off x="5237407" y="1735898"/>
            <a:ext cx="6414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latin typeface="RSU" panose="02000506040000020003" pitchFamily="2" charset="-34"/>
              </a:rPr>
              <a:t>จำนวนโรงเรือนพลังงานแสงอาทิตย์</a:t>
            </a:r>
          </a:p>
        </p:txBody>
      </p:sp>
      <p:graphicFrame>
        <p:nvGraphicFramePr>
          <p:cNvPr id="66" name="แผนภูมิ 4">
            <a:extLst>
              <a:ext uri="{FF2B5EF4-FFF2-40B4-BE49-F238E27FC236}">
                <a16:creationId xmlns:a16="http://schemas.microsoft.com/office/drawing/2014/main" id="{D80A6F27-260E-46C4-8DF7-D0B713315C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6643255"/>
              </p:ext>
            </p:extLst>
          </p:nvPr>
        </p:nvGraphicFramePr>
        <p:xfrm>
          <a:off x="4158798" y="2290618"/>
          <a:ext cx="7493035" cy="4013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9D772E-358F-427A-BA28-5658FE9C5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1DEDB-EF84-4E3F-8087-868C85857767}" type="slidenum">
              <a:rPr lang="en-US" smtClean="0"/>
              <a:t>23</a:t>
            </a:fld>
            <a:endParaRPr lang="en-US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3CF70996-536D-454B-B223-43F6235C928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3" y="6485878"/>
            <a:ext cx="796521" cy="302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46023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>
            <a:extLst>
              <a:ext uri="{FF2B5EF4-FFF2-40B4-BE49-F238E27FC236}">
                <a16:creationId xmlns:a16="http://schemas.microsoft.com/office/drawing/2014/main" id="{3DE034E8-9190-4A84-B7B4-DFD9BE6B462F}"/>
              </a:ext>
            </a:extLst>
          </p:cNvPr>
          <p:cNvSpPr/>
          <p:nvPr/>
        </p:nvSpPr>
        <p:spPr>
          <a:xfrm>
            <a:off x="332763" y="1397718"/>
            <a:ext cx="11526474" cy="49223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1F57C2D-8E48-4136-B191-CD0578DC2782}"/>
              </a:ext>
            </a:extLst>
          </p:cNvPr>
          <p:cNvSpPr/>
          <p:nvPr/>
        </p:nvSpPr>
        <p:spPr>
          <a:xfrm>
            <a:off x="335560" y="331166"/>
            <a:ext cx="11526474" cy="92910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>
                <a:solidFill>
                  <a:schemeClr val="tx1"/>
                </a:solidFill>
              </a:rPr>
              <a:t>ผลการสำรวจด้านนวัตกรรมด้านการเกษตร</a:t>
            </a:r>
            <a:endParaRPr lang="en-US" sz="6000" dirty="0">
              <a:solidFill>
                <a:schemeClr val="tx1"/>
              </a:solidFill>
            </a:endParaRPr>
          </a:p>
        </p:txBody>
      </p:sp>
      <p:graphicFrame>
        <p:nvGraphicFramePr>
          <p:cNvPr id="64" name="Chart 63">
            <a:extLst>
              <a:ext uri="{FF2B5EF4-FFF2-40B4-BE49-F238E27FC236}">
                <a16:creationId xmlns:a16="http://schemas.microsoft.com/office/drawing/2014/main" id="{15C14BAC-0362-40A4-8402-F6ECCAE18F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7619697"/>
              </p:ext>
            </p:extLst>
          </p:nvPr>
        </p:nvGraphicFramePr>
        <p:xfrm>
          <a:off x="3260835" y="2161840"/>
          <a:ext cx="4329345" cy="4174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5" name="Chart 84">
            <a:extLst>
              <a:ext uri="{FF2B5EF4-FFF2-40B4-BE49-F238E27FC236}">
                <a16:creationId xmlns:a16="http://schemas.microsoft.com/office/drawing/2014/main" id="{1B3DE5DF-B556-43D0-A259-83323486F8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0350374"/>
              </p:ext>
            </p:extLst>
          </p:nvPr>
        </p:nvGraphicFramePr>
        <p:xfrm>
          <a:off x="4960151" y="2128415"/>
          <a:ext cx="4534168" cy="4174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6BC86230-6DEB-4CEE-80FD-A3D8FD4E0880}"/>
              </a:ext>
            </a:extLst>
          </p:cNvPr>
          <p:cNvSpPr txBox="1"/>
          <p:nvPr/>
        </p:nvSpPr>
        <p:spPr>
          <a:xfrm>
            <a:off x="3438613" y="1581076"/>
            <a:ext cx="539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latin typeface="RSU" panose="02000506040000020003" pitchFamily="2" charset="-34"/>
              </a:rPr>
              <a:t>รูปแบบการใช้พลังงานแสงอาทิตย์</a:t>
            </a:r>
          </a:p>
        </p:txBody>
      </p:sp>
      <p:sp>
        <p:nvSpPr>
          <p:cNvPr id="17" name="Oval 4">
            <a:extLst>
              <a:ext uri="{FF2B5EF4-FFF2-40B4-BE49-F238E27FC236}">
                <a16:creationId xmlns:a16="http://schemas.microsoft.com/office/drawing/2014/main" id="{E2C7A170-2CF7-4974-9A1D-74F3149C5A47}"/>
              </a:ext>
            </a:extLst>
          </p:cNvPr>
          <p:cNvSpPr/>
          <p:nvPr/>
        </p:nvSpPr>
        <p:spPr>
          <a:xfrm>
            <a:off x="6935286" y="2821620"/>
            <a:ext cx="254643" cy="254643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Oval 5">
            <a:extLst>
              <a:ext uri="{FF2B5EF4-FFF2-40B4-BE49-F238E27FC236}">
                <a16:creationId xmlns:a16="http://schemas.microsoft.com/office/drawing/2014/main" id="{653B354F-6D6D-4A00-8112-B52105BEAC93}"/>
              </a:ext>
            </a:extLst>
          </p:cNvPr>
          <p:cNvSpPr/>
          <p:nvPr/>
        </p:nvSpPr>
        <p:spPr>
          <a:xfrm>
            <a:off x="6935286" y="3252246"/>
            <a:ext cx="254643" cy="254643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Oval 6">
            <a:extLst>
              <a:ext uri="{FF2B5EF4-FFF2-40B4-BE49-F238E27FC236}">
                <a16:creationId xmlns:a16="http://schemas.microsoft.com/office/drawing/2014/main" id="{0BA46B42-1CC5-4B7F-9D37-2A276ACE2494}"/>
              </a:ext>
            </a:extLst>
          </p:cNvPr>
          <p:cNvSpPr/>
          <p:nvPr/>
        </p:nvSpPr>
        <p:spPr>
          <a:xfrm>
            <a:off x="6935286" y="3668724"/>
            <a:ext cx="254643" cy="254643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Oval 7">
            <a:extLst>
              <a:ext uri="{FF2B5EF4-FFF2-40B4-BE49-F238E27FC236}">
                <a16:creationId xmlns:a16="http://schemas.microsoft.com/office/drawing/2014/main" id="{F6205535-24DF-48DC-B568-3B57D4F64310}"/>
              </a:ext>
            </a:extLst>
          </p:cNvPr>
          <p:cNvSpPr/>
          <p:nvPr/>
        </p:nvSpPr>
        <p:spPr>
          <a:xfrm>
            <a:off x="6935286" y="4099350"/>
            <a:ext cx="254643" cy="25464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1A347F5D-33A6-4F27-810D-C0D55CDC6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495274"/>
              </p:ext>
            </p:extLst>
          </p:nvPr>
        </p:nvGraphicFramePr>
        <p:xfrm>
          <a:off x="7299656" y="2699050"/>
          <a:ext cx="4448989" cy="26558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48989">
                  <a:extLst>
                    <a:ext uri="{9D8B030D-6E8A-4147-A177-3AD203B41FA5}">
                      <a16:colId xmlns:a16="http://schemas.microsoft.com/office/drawing/2014/main" val="1141297346"/>
                    </a:ext>
                  </a:extLst>
                </a:gridCol>
              </a:tblGrid>
              <a:tr h="442646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ไม่มี (539 ศพก.)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3482746"/>
                  </a:ext>
                </a:extLst>
              </a:tr>
              <a:tr h="442646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ใช้สูบน้ำ (94 ศพก.)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2428776"/>
                  </a:ext>
                </a:extLst>
              </a:tr>
              <a:tr h="442646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ใช้เป็นไฟฟ้าให้แสงสว่าง (44 ศพก.)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9183574"/>
                  </a:ext>
                </a:extLst>
              </a:tr>
              <a:tr h="442646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ใช้อบผลผลิตทางการเกษตร (17 ศพก.)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735873"/>
                  </a:ext>
                </a:extLst>
              </a:tr>
              <a:tr h="442646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อื่น ๆ (5 ศพก.)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0050520"/>
                  </a:ext>
                </a:extLst>
              </a:tr>
              <a:tr h="442646">
                <a:tc>
                  <a:txBody>
                    <a:bodyPr/>
                    <a:lstStyle/>
                    <a:p>
                      <a:pPr algn="l" fontAlgn="b"/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2319587"/>
                  </a:ext>
                </a:extLst>
              </a:tr>
            </a:tbl>
          </a:graphicData>
        </a:graphic>
      </p:graphicFrame>
      <p:sp>
        <p:nvSpPr>
          <p:cNvPr id="22" name="Oval 9">
            <a:extLst>
              <a:ext uri="{FF2B5EF4-FFF2-40B4-BE49-F238E27FC236}">
                <a16:creationId xmlns:a16="http://schemas.microsoft.com/office/drawing/2014/main" id="{99D9C650-986C-43BC-A55F-AA65CE9E1591}"/>
              </a:ext>
            </a:extLst>
          </p:cNvPr>
          <p:cNvSpPr/>
          <p:nvPr/>
        </p:nvSpPr>
        <p:spPr>
          <a:xfrm>
            <a:off x="6935286" y="4543223"/>
            <a:ext cx="254643" cy="254643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92D6C036-6F54-482B-BBBB-356006B87F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9326776"/>
              </p:ext>
            </p:extLst>
          </p:nvPr>
        </p:nvGraphicFramePr>
        <p:xfrm>
          <a:off x="2125844" y="2128415"/>
          <a:ext cx="4643168" cy="4184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C1038C-D06B-4B44-BCD1-20F8C6A21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1DEDB-EF84-4E3F-8087-868C85857767}" type="slidenum">
              <a:rPr lang="en-US" smtClean="0"/>
              <a:t>24</a:t>
            </a:fld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94EA978-9D2D-4DCD-97D6-A6B872F7088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3" y="6485878"/>
            <a:ext cx="796521" cy="302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47418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573EB-E041-4EDE-9366-E03C439EC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710" y="-732155"/>
            <a:ext cx="11711940" cy="2294948"/>
          </a:xfrm>
        </p:spPr>
        <p:txBody>
          <a:bodyPr>
            <a:normAutofit/>
          </a:bodyPr>
          <a:lstStyle/>
          <a:p>
            <a:br>
              <a:rPr lang="th-TH" sz="5300" b="1" dirty="0"/>
            </a:br>
            <a:r>
              <a:rPr lang="th-TH" b="1" dirty="0">
                <a:cs typeface="+mn-cs"/>
              </a:rPr>
              <a:t>กลุ่มสนทนาเกี่ยวกับภูมิปัญญาท้องถิ่นและนวัตกรรมด้านการเกษตร</a:t>
            </a:r>
            <a:endParaRPr lang="en-US" b="1" dirty="0"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5EB166-2A61-47BA-8A5D-256018CEC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1DEDB-EF84-4E3F-8087-868C85857767}" type="slidenum">
              <a:rPr lang="en-US" smtClean="0"/>
              <a:t>25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CDA9F5-5F8D-41F8-B4F3-B1E81F1381E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3" y="6485878"/>
            <a:ext cx="796521" cy="302349"/>
          </a:xfrm>
          <a:prstGeom prst="rect">
            <a:avLst/>
          </a:prstGeom>
          <a:noFill/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A9B7B64-C23A-461D-BE10-25FCEEED3AD5}"/>
              </a:ext>
            </a:extLst>
          </p:cNvPr>
          <p:cNvGrpSpPr/>
          <p:nvPr/>
        </p:nvGrpSpPr>
        <p:grpSpPr>
          <a:xfrm>
            <a:off x="1277218" y="1309311"/>
            <a:ext cx="9637563" cy="5412164"/>
            <a:chOff x="1277218" y="1309311"/>
            <a:chExt cx="9637563" cy="5412164"/>
          </a:xfrm>
        </p:grpSpPr>
        <p:pic>
          <p:nvPicPr>
            <p:cNvPr id="3074" name="Picture 2" descr="ผลการค้นหารูปภาพสำหรับ scan qr code&quot;">
              <a:extLst>
                <a:ext uri="{FF2B5EF4-FFF2-40B4-BE49-F238E27FC236}">
                  <a16:creationId xmlns:a16="http://schemas.microsoft.com/office/drawing/2014/main" id="{D4DCE3EB-1035-440F-849F-2685F9F6DD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7218" y="1309311"/>
              <a:ext cx="9637563" cy="54121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BF9B85E-7EF5-4A15-A9AA-8F9451A77C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11" t="11216" r="12598" b="13195"/>
            <a:stretch/>
          </p:blipFill>
          <p:spPr>
            <a:xfrm>
              <a:off x="3017520" y="3017521"/>
              <a:ext cx="2080260" cy="20802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47108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573EB-E041-4EDE-9366-E03C439EC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130" y="2540673"/>
            <a:ext cx="9077739" cy="2626846"/>
          </a:xfrm>
        </p:spPr>
        <p:txBody>
          <a:bodyPr>
            <a:noAutofit/>
          </a:bodyPr>
          <a:lstStyle/>
          <a:p>
            <a:pPr algn="ctr"/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ขอขอบคุณทุกท่าน</a:t>
            </a:r>
            <a:b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สำหรับการตอบแบบสำรวจ </a:t>
            </a:r>
            <a:r>
              <a:rPr lang="th-TH" sz="32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ครั้งที่ </a:t>
            </a:r>
            <a:r>
              <a:rPr lang="en-US" sz="32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br>
              <a:rPr lang="th-TH" sz="32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b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กลุ่มภูมิปัญญาท้องถิ่นและนวัตกรรมด้านการเกษตร </a:t>
            </a:r>
            <a:b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กองวิจัยและพัฒนางานส่งเสริมการเกษตร </a:t>
            </a:r>
            <a:b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กรมส่งเสริมการเกษตร กระทรวงเกษตรและสหกรณ์</a:t>
            </a:r>
            <a:b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โทรศัพท์ </a:t>
            </a:r>
            <a:r>
              <a:rPr lang="en-US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02 – 940 6038 </a:t>
            </a: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ภายใน </a:t>
            </a:r>
            <a:r>
              <a:rPr lang="en-US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337</a:t>
            </a:r>
            <a:b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b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ส่งข้อมูลเพิ่มเติมและแลกเปลี่ยนเรียนรู้ประสบการณ์</a:t>
            </a:r>
            <a:b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การประยุกต์ใช้ภูมิปัญญาท้องถิ่นและนวัตกรรมด้านการเกษตร </a:t>
            </a:r>
            <a:b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สามารถส่งได้ตามไลน์แชท</a:t>
            </a:r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5EB166-2A61-47BA-8A5D-256018CEC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1DEDB-EF84-4E3F-8087-868C85857767}" type="slidenum">
              <a:rPr lang="en-US" smtClean="0"/>
              <a:t>26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CDA9F5-5F8D-41F8-B4F3-B1E81F1381E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3" y="6485878"/>
            <a:ext cx="796521" cy="302349"/>
          </a:xfrm>
          <a:prstGeom prst="rect">
            <a:avLst/>
          </a:prstGeom>
          <a:noFill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1C856CF-7586-4E82-9554-8F1A36008758}"/>
              </a:ext>
            </a:extLst>
          </p:cNvPr>
          <p:cNvGrpSpPr/>
          <p:nvPr/>
        </p:nvGrpSpPr>
        <p:grpSpPr>
          <a:xfrm>
            <a:off x="8330977" y="789332"/>
            <a:ext cx="2303892" cy="1802297"/>
            <a:chOff x="1277218" y="1309311"/>
            <a:chExt cx="9637563" cy="5412164"/>
          </a:xfrm>
        </p:grpSpPr>
        <p:pic>
          <p:nvPicPr>
            <p:cNvPr id="8" name="Picture 2" descr="ผลการค้นหารูปภาพสำหรับ scan qr code&quot;">
              <a:extLst>
                <a:ext uri="{FF2B5EF4-FFF2-40B4-BE49-F238E27FC236}">
                  <a16:creationId xmlns:a16="http://schemas.microsoft.com/office/drawing/2014/main" id="{CB244A57-4817-4EDF-BA58-C992939AB3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7218" y="1309311"/>
              <a:ext cx="9637563" cy="54121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346C0D7-EC66-4AAD-8A54-4A3F3FB152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11" t="11216" r="12598" b="13195"/>
            <a:stretch/>
          </p:blipFill>
          <p:spPr>
            <a:xfrm>
              <a:off x="3017520" y="3017521"/>
              <a:ext cx="2080260" cy="20802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2575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241701" y="218941"/>
            <a:ext cx="5834130" cy="101743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A266E1-7C98-4719-B189-DF4E5F8F6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39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th-TH" sz="6000" b="1" dirty="0">
                <a:cs typeface="+mn-cs"/>
              </a:rPr>
              <a:t>ที่มาของการสำรวจ “</a:t>
            </a:r>
            <a:r>
              <a:rPr lang="th-TH" sz="6000" b="1" u="sng" dirty="0">
                <a:cs typeface="+mn-cs"/>
              </a:rPr>
              <a:t>นวัตกรรมด้านการเกษตร</a:t>
            </a:r>
            <a:r>
              <a:rPr lang="th-TH" sz="6000" b="1" dirty="0">
                <a:cs typeface="+mn-cs"/>
              </a:rPr>
              <a:t>”</a:t>
            </a:r>
            <a:endParaRPr lang="en-US" sz="6000" dirty="0"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7595794-6E98-4752-9664-99461294F6A4}"/>
              </a:ext>
            </a:extLst>
          </p:cNvPr>
          <p:cNvSpPr/>
          <p:nvPr/>
        </p:nvSpPr>
        <p:spPr>
          <a:xfrm>
            <a:off x="340320" y="1372950"/>
            <a:ext cx="2890697" cy="685973"/>
          </a:xfrm>
          <a:custGeom>
            <a:avLst/>
            <a:gdLst>
              <a:gd name="connsiteX0" fmla="*/ 0 w 2890697"/>
              <a:gd name="connsiteY0" fmla="*/ 0 h 685973"/>
              <a:gd name="connsiteX1" fmla="*/ 2547711 w 2890697"/>
              <a:gd name="connsiteY1" fmla="*/ 0 h 685973"/>
              <a:gd name="connsiteX2" fmla="*/ 2890697 w 2890697"/>
              <a:gd name="connsiteY2" fmla="*/ 342987 h 685973"/>
              <a:gd name="connsiteX3" fmla="*/ 2547711 w 2890697"/>
              <a:gd name="connsiteY3" fmla="*/ 685973 h 685973"/>
              <a:gd name="connsiteX4" fmla="*/ 0 w 2890697"/>
              <a:gd name="connsiteY4" fmla="*/ 685973 h 685973"/>
              <a:gd name="connsiteX5" fmla="*/ 342987 w 2890697"/>
              <a:gd name="connsiteY5" fmla="*/ 342987 h 685973"/>
              <a:gd name="connsiteX6" fmla="*/ 0 w 2890697"/>
              <a:gd name="connsiteY6" fmla="*/ 0 h 685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90697" h="685973">
                <a:moveTo>
                  <a:pt x="0" y="0"/>
                </a:moveTo>
                <a:lnTo>
                  <a:pt x="2547711" y="0"/>
                </a:lnTo>
                <a:lnTo>
                  <a:pt x="2890697" y="342987"/>
                </a:lnTo>
                <a:lnTo>
                  <a:pt x="2547711" y="685973"/>
                </a:lnTo>
                <a:lnTo>
                  <a:pt x="0" y="685973"/>
                </a:lnTo>
                <a:lnTo>
                  <a:pt x="342987" y="3429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7005" tIns="48006" rIns="390992" bIns="48006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th-TH" sz="3600" b="1" kern="1200" dirty="0">
                <a:cs typeface="+mn-cs"/>
              </a:rPr>
              <a:t>ยุทธศาสตร์</a:t>
            </a:r>
            <a:endParaRPr lang="en-US" sz="3600" b="1" kern="1200" dirty="0"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5E0B23C-8574-4332-8AD0-39EA30593A7E}"/>
              </a:ext>
            </a:extLst>
          </p:cNvPr>
          <p:cNvSpPr/>
          <p:nvPr/>
        </p:nvSpPr>
        <p:spPr>
          <a:xfrm>
            <a:off x="340321" y="2168231"/>
            <a:ext cx="2743200" cy="4188120"/>
          </a:xfrm>
          <a:custGeom>
            <a:avLst/>
            <a:gdLst>
              <a:gd name="connsiteX0" fmla="*/ 0 w 2765241"/>
              <a:gd name="connsiteY0" fmla="*/ 0 h 4208341"/>
              <a:gd name="connsiteX1" fmla="*/ 2765241 w 2765241"/>
              <a:gd name="connsiteY1" fmla="*/ 0 h 4208341"/>
              <a:gd name="connsiteX2" fmla="*/ 2765241 w 2765241"/>
              <a:gd name="connsiteY2" fmla="*/ 4208341 h 4208341"/>
              <a:gd name="connsiteX3" fmla="*/ 0 w 2765241"/>
              <a:gd name="connsiteY3" fmla="*/ 4208341 h 4208341"/>
              <a:gd name="connsiteX4" fmla="*/ 0 w 2765241"/>
              <a:gd name="connsiteY4" fmla="*/ 0 h 4208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5241" h="4208341">
                <a:moveTo>
                  <a:pt x="0" y="0"/>
                </a:moveTo>
                <a:lnTo>
                  <a:pt x="2765241" y="0"/>
                </a:lnTo>
                <a:lnTo>
                  <a:pt x="2765241" y="4208341"/>
                </a:lnTo>
                <a:lnTo>
                  <a:pt x="0" y="42083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285750" lvl="1" indent="-285750" algn="l" defTabSz="16002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har char="•"/>
            </a:pPr>
            <a:r>
              <a:rPr lang="th-TH" sz="3200" b="1" kern="1200" dirty="0">
                <a:cs typeface="+mn-cs"/>
              </a:rPr>
              <a:t>ชาติ </a:t>
            </a:r>
            <a:r>
              <a:rPr lang="en-US" sz="3200" b="1" kern="1200" dirty="0">
                <a:latin typeface="TH SarabunPSK"/>
                <a:cs typeface="+mn-cs"/>
              </a:rPr>
              <a:t>20</a:t>
            </a:r>
            <a:r>
              <a:rPr lang="th-TH" sz="3200" b="1" kern="1200" dirty="0">
                <a:cs typeface="+mn-cs"/>
              </a:rPr>
              <a:t> ปี, กษ.,กสก.,อื่นๆ</a:t>
            </a:r>
            <a:endParaRPr lang="en-US" sz="3200" b="1" kern="1200" dirty="0">
              <a:cs typeface="+mn-cs"/>
            </a:endParaRPr>
          </a:p>
          <a:p>
            <a:pPr marL="285750" lvl="1" indent="-285750" algn="l" defTabSz="16002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har char="•"/>
            </a:pPr>
            <a:r>
              <a:rPr lang="th-TH" sz="3200" b="1" kern="1200" dirty="0">
                <a:cs typeface="+mn-cs"/>
              </a:rPr>
              <a:t>สงครามเศรษฐกิจโลก</a:t>
            </a:r>
            <a:endParaRPr lang="en-US" sz="3200" b="1" kern="1200" dirty="0"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6939AC8-7311-4EC9-A919-75AF83ED93C6}"/>
              </a:ext>
            </a:extLst>
          </p:cNvPr>
          <p:cNvSpPr/>
          <p:nvPr/>
        </p:nvSpPr>
        <p:spPr>
          <a:xfrm>
            <a:off x="3282615" y="1373482"/>
            <a:ext cx="2890697" cy="685973"/>
          </a:xfrm>
          <a:custGeom>
            <a:avLst/>
            <a:gdLst>
              <a:gd name="connsiteX0" fmla="*/ 0 w 2890697"/>
              <a:gd name="connsiteY0" fmla="*/ 0 h 685973"/>
              <a:gd name="connsiteX1" fmla="*/ 2547711 w 2890697"/>
              <a:gd name="connsiteY1" fmla="*/ 0 h 685973"/>
              <a:gd name="connsiteX2" fmla="*/ 2890697 w 2890697"/>
              <a:gd name="connsiteY2" fmla="*/ 342987 h 685973"/>
              <a:gd name="connsiteX3" fmla="*/ 2547711 w 2890697"/>
              <a:gd name="connsiteY3" fmla="*/ 685973 h 685973"/>
              <a:gd name="connsiteX4" fmla="*/ 0 w 2890697"/>
              <a:gd name="connsiteY4" fmla="*/ 685973 h 685973"/>
              <a:gd name="connsiteX5" fmla="*/ 342987 w 2890697"/>
              <a:gd name="connsiteY5" fmla="*/ 342987 h 685973"/>
              <a:gd name="connsiteX6" fmla="*/ 0 w 2890697"/>
              <a:gd name="connsiteY6" fmla="*/ 0 h 685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90697" h="685973">
                <a:moveTo>
                  <a:pt x="0" y="0"/>
                </a:moveTo>
                <a:lnTo>
                  <a:pt x="2547711" y="0"/>
                </a:lnTo>
                <a:lnTo>
                  <a:pt x="2890697" y="342987"/>
                </a:lnTo>
                <a:lnTo>
                  <a:pt x="2547711" y="685973"/>
                </a:lnTo>
                <a:lnTo>
                  <a:pt x="0" y="685973"/>
                </a:lnTo>
                <a:lnTo>
                  <a:pt x="342987" y="342987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7005" tIns="48006" rIns="390992" bIns="48006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th-TH" sz="3600" b="1" kern="1200" dirty="0">
                <a:cs typeface="+mn-cs"/>
              </a:rPr>
              <a:t>ฐานข้อมูล</a:t>
            </a:r>
            <a:endParaRPr lang="en-US" sz="3600" b="1" kern="1200" dirty="0"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843F4E1-780A-448C-8F78-1F98E9C5B1ED}"/>
              </a:ext>
            </a:extLst>
          </p:cNvPr>
          <p:cNvSpPr/>
          <p:nvPr/>
        </p:nvSpPr>
        <p:spPr>
          <a:xfrm>
            <a:off x="3275281" y="2166009"/>
            <a:ext cx="2820719" cy="4188121"/>
          </a:xfrm>
          <a:custGeom>
            <a:avLst/>
            <a:gdLst>
              <a:gd name="connsiteX0" fmla="*/ 0 w 2820719"/>
              <a:gd name="connsiteY0" fmla="*/ 0 h 4346291"/>
              <a:gd name="connsiteX1" fmla="*/ 2820719 w 2820719"/>
              <a:gd name="connsiteY1" fmla="*/ 0 h 4346291"/>
              <a:gd name="connsiteX2" fmla="*/ 2820719 w 2820719"/>
              <a:gd name="connsiteY2" fmla="*/ 4346291 h 4346291"/>
              <a:gd name="connsiteX3" fmla="*/ 0 w 2820719"/>
              <a:gd name="connsiteY3" fmla="*/ 4346291 h 4346291"/>
              <a:gd name="connsiteX4" fmla="*/ 0 w 2820719"/>
              <a:gd name="connsiteY4" fmla="*/ 0 h 4346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0719" h="4346291">
                <a:moveTo>
                  <a:pt x="0" y="0"/>
                </a:moveTo>
                <a:lnTo>
                  <a:pt x="2820719" y="0"/>
                </a:lnTo>
                <a:lnTo>
                  <a:pt x="2820719" y="4346291"/>
                </a:lnTo>
                <a:lnTo>
                  <a:pt x="0" y="434629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285750" lvl="1" indent="-285750" algn="l" defTabSz="16002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har char="•"/>
            </a:pPr>
            <a:r>
              <a:rPr lang="th-TH" sz="3200" b="1" kern="1200" dirty="0" err="1">
                <a:cs typeface="+mn-cs"/>
              </a:rPr>
              <a:t>กส</a:t>
            </a:r>
            <a:r>
              <a:rPr lang="th-TH" sz="3200" b="1" kern="1200" dirty="0">
                <a:cs typeface="+mn-cs"/>
              </a:rPr>
              <a:t>ก.มี/ไม่มี</a:t>
            </a:r>
            <a:endParaRPr lang="en-US" sz="3200" b="1" kern="1200" dirty="0">
              <a:cs typeface="+mn-cs"/>
            </a:endParaRPr>
          </a:p>
          <a:p>
            <a:pPr marL="285750" lvl="1" indent="-285750" algn="l" defTabSz="16002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har char="•"/>
            </a:pPr>
            <a:r>
              <a:rPr lang="th-TH" sz="3200" b="1" kern="1200" dirty="0">
                <a:cs typeface="+mn-cs"/>
              </a:rPr>
              <a:t>ต้องเชื่อมโยงหน่วยสร้างนวัตกรรม</a:t>
            </a:r>
            <a:endParaRPr lang="en-US" sz="3200" b="1" kern="1200" dirty="0">
              <a:cs typeface="+mn-cs"/>
            </a:endParaRPr>
          </a:p>
          <a:p>
            <a:pPr marL="285750" lvl="1" indent="-285750" algn="l" defTabSz="16002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har char="•"/>
            </a:pPr>
            <a:r>
              <a:rPr lang="th-TH" sz="3200" b="1" kern="1200" dirty="0">
                <a:cs typeface="+mn-cs"/>
              </a:rPr>
              <a:t>ค้นหาเป้าหมายพัฒนาต่อยอด</a:t>
            </a:r>
            <a:endParaRPr lang="en-US" sz="3200" b="1" kern="1200" dirty="0"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27F9F19-C121-41BA-A408-B9D976E1216A}"/>
              </a:ext>
            </a:extLst>
          </p:cNvPr>
          <p:cNvSpPr/>
          <p:nvPr/>
        </p:nvSpPr>
        <p:spPr>
          <a:xfrm>
            <a:off x="6284301" y="1404827"/>
            <a:ext cx="2890697" cy="685973"/>
          </a:xfrm>
          <a:custGeom>
            <a:avLst/>
            <a:gdLst>
              <a:gd name="connsiteX0" fmla="*/ 0 w 2890697"/>
              <a:gd name="connsiteY0" fmla="*/ 0 h 685973"/>
              <a:gd name="connsiteX1" fmla="*/ 2547711 w 2890697"/>
              <a:gd name="connsiteY1" fmla="*/ 0 h 685973"/>
              <a:gd name="connsiteX2" fmla="*/ 2890697 w 2890697"/>
              <a:gd name="connsiteY2" fmla="*/ 342987 h 685973"/>
              <a:gd name="connsiteX3" fmla="*/ 2547711 w 2890697"/>
              <a:gd name="connsiteY3" fmla="*/ 685973 h 685973"/>
              <a:gd name="connsiteX4" fmla="*/ 0 w 2890697"/>
              <a:gd name="connsiteY4" fmla="*/ 685973 h 685973"/>
              <a:gd name="connsiteX5" fmla="*/ 342987 w 2890697"/>
              <a:gd name="connsiteY5" fmla="*/ 342987 h 685973"/>
              <a:gd name="connsiteX6" fmla="*/ 0 w 2890697"/>
              <a:gd name="connsiteY6" fmla="*/ 0 h 685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90697" h="685973">
                <a:moveTo>
                  <a:pt x="0" y="0"/>
                </a:moveTo>
                <a:lnTo>
                  <a:pt x="2547711" y="0"/>
                </a:lnTo>
                <a:lnTo>
                  <a:pt x="2890697" y="342987"/>
                </a:lnTo>
                <a:lnTo>
                  <a:pt x="2547711" y="685973"/>
                </a:lnTo>
                <a:lnTo>
                  <a:pt x="0" y="685973"/>
                </a:lnTo>
                <a:lnTo>
                  <a:pt x="342987" y="342987"/>
                </a:lnTo>
                <a:lnTo>
                  <a:pt x="0" y="0"/>
                </a:lnTo>
                <a:close/>
              </a:path>
            </a:pathLst>
          </a:custGeom>
          <a:solidFill>
            <a:srgbClr val="00CC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7005" tIns="48006" rIns="390992" bIns="48006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th-TH" sz="3600" b="1" kern="1200" dirty="0">
                <a:cs typeface="+mn-cs"/>
              </a:rPr>
              <a:t>การปรับตัว</a:t>
            </a:r>
            <a:endParaRPr lang="en-US" sz="3600" b="1" kern="1200" dirty="0"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8478BF4-E974-49B9-AE50-A16F827FE8B7}"/>
              </a:ext>
            </a:extLst>
          </p:cNvPr>
          <p:cNvSpPr/>
          <p:nvPr/>
        </p:nvSpPr>
        <p:spPr>
          <a:xfrm>
            <a:off x="6284301" y="2170709"/>
            <a:ext cx="2657429" cy="4183421"/>
          </a:xfrm>
          <a:custGeom>
            <a:avLst/>
            <a:gdLst>
              <a:gd name="connsiteX0" fmla="*/ 0 w 2657429"/>
              <a:gd name="connsiteY0" fmla="*/ 0 h 4208341"/>
              <a:gd name="connsiteX1" fmla="*/ 2657429 w 2657429"/>
              <a:gd name="connsiteY1" fmla="*/ 0 h 4208341"/>
              <a:gd name="connsiteX2" fmla="*/ 2657429 w 2657429"/>
              <a:gd name="connsiteY2" fmla="*/ 4208341 h 4208341"/>
              <a:gd name="connsiteX3" fmla="*/ 0 w 2657429"/>
              <a:gd name="connsiteY3" fmla="*/ 4208341 h 4208341"/>
              <a:gd name="connsiteX4" fmla="*/ 0 w 2657429"/>
              <a:gd name="connsiteY4" fmla="*/ 0 h 4208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7429" h="4208341">
                <a:moveTo>
                  <a:pt x="0" y="0"/>
                </a:moveTo>
                <a:lnTo>
                  <a:pt x="2657429" y="0"/>
                </a:lnTo>
                <a:lnTo>
                  <a:pt x="2657429" y="4208341"/>
                </a:lnTo>
                <a:lnTo>
                  <a:pt x="0" y="4208341"/>
                </a:lnTo>
                <a:lnTo>
                  <a:pt x="0" y="0"/>
                </a:lnTo>
                <a:close/>
              </a:path>
            </a:pathLst>
          </a:custGeom>
          <a:solidFill>
            <a:srgbClr val="CCFF99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285750" lvl="1" indent="-285750" algn="l" defTabSz="16002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har char="•"/>
            </a:pPr>
            <a:r>
              <a:rPr lang="en-US" sz="3200" b="1" kern="1200" dirty="0">
                <a:latin typeface="TH SarabunPSK"/>
                <a:cs typeface="+mn-cs"/>
              </a:rPr>
              <a:t>Technology disruption</a:t>
            </a:r>
          </a:p>
          <a:p>
            <a:pPr marL="285750" lvl="1" indent="-285750" algn="l" defTabSz="16002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har char="•"/>
            </a:pPr>
            <a:r>
              <a:rPr lang="th-TH" sz="3200" b="1" kern="1200" dirty="0">
                <a:latin typeface="TH SarabunPSK"/>
                <a:cs typeface="+mn-cs"/>
              </a:rPr>
              <a:t>แรงงานสูงอายุ</a:t>
            </a:r>
            <a:endParaRPr lang="en-US" sz="3200" b="1" kern="1200" dirty="0">
              <a:latin typeface="TH SarabunPSK"/>
              <a:cs typeface="+mn-cs"/>
            </a:endParaRPr>
          </a:p>
          <a:p>
            <a:pPr marL="285750" lvl="1" indent="-285750" algn="l" defTabSz="16002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har char="•"/>
            </a:pPr>
            <a:r>
              <a:rPr lang="th-TH" sz="3200" b="1" kern="1200" dirty="0">
                <a:latin typeface="TH SarabunPSK"/>
                <a:cs typeface="+mn-cs"/>
              </a:rPr>
              <a:t>เกษตรกรรุ่นใหม่</a:t>
            </a:r>
            <a:endParaRPr lang="en-US" sz="3200" b="1" kern="1200" dirty="0">
              <a:latin typeface="TH SarabunPSK"/>
              <a:cs typeface="+mn-cs"/>
            </a:endParaRPr>
          </a:p>
          <a:p>
            <a:pPr marL="285750" lvl="1" indent="-285750" algn="l" defTabSz="16002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har char="•"/>
            </a:pPr>
            <a:r>
              <a:rPr lang="th-TH" sz="3200" b="1" kern="1200" dirty="0">
                <a:latin typeface="TH SarabunPSK"/>
                <a:cs typeface="+mn-cs"/>
              </a:rPr>
              <a:t>ความรู้ทักษะใหม่</a:t>
            </a:r>
            <a:endParaRPr lang="en-US" sz="3200" b="1" kern="1200" dirty="0">
              <a:latin typeface="TH SarabunPSK"/>
              <a:cs typeface="+mn-cs"/>
            </a:endParaRPr>
          </a:p>
          <a:p>
            <a:pPr marL="285750" lvl="1" indent="-285750" algn="l" defTabSz="16002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har char="•"/>
            </a:pPr>
            <a:r>
              <a:rPr lang="th-TH" sz="3200" b="1" kern="1200" dirty="0">
                <a:latin typeface="TH SarabunPSK"/>
                <a:cs typeface="+mn-cs"/>
              </a:rPr>
              <a:t>การลงทุนใหม่</a:t>
            </a:r>
            <a:endParaRPr lang="en-US" sz="3200" b="1" kern="1200" dirty="0">
              <a:latin typeface="TH SarabunPSK"/>
              <a:cs typeface="+mn-cs"/>
            </a:endParaRPr>
          </a:p>
          <a:p>
            <a:pPr marL="285750" lvl="1" indent="-285750" algn="l" defTabSz="16002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har char="•"/>
            </a:pPr>
            <a:endParaRPr lang="en-US" sz="3200" b="1" kern="1200" dirty="0">
              <a:latin typeface="TH SarabunPSK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1D842FD-6E18-49D4-B771-2E153962716F}"/>
              </a:ext>
            </a:extLst>
          </p:cNvPr>
          <p:cNvSpPr/>
          <p:nvPr/>
        </p:nvSpPr>
        <p:spPr>
          <a:xfrm>
            <a:off x="8989732" y="1385451"/>
            <a:ext cx="2890697" cy="685973"/>
          </a:xfrm>
          <a:custGeom>
            <a:avLst/>
            <a:gdLst>
              <a:gd name="connsiteX0" fmla="*/ 0 w 2890697"/>
              <a:gd name="connsiteY0" fmla="*/ 0 h 685973"/>
              <a:gd name="connsiteX1" fmla="*/ 2547711 w 2890697"/>
              <a:gd name="connsiteY1" fmla="*/ 0 h 685973"/>
              <a:gd name="connsiteX2" fmla="*/ 2890697 w 2890697"/>
              <a:gd name="connsiteY2" fmla="*/ 342987 h 685973"/>
              <a:gd name="connsiteX3" fmla="*/ 2547711 w 2890697"/>
              <a:gd name="connsiteY3" fmla="*/ 685973 h 685973"/>
              <a:gd name="connsiteX4" fmla="*/ 0 w 2890697"/>
              <a:gd name="connsiteY4" fmla="*/ 685973 h 685973"/>
              <a:gd name="connsiteX5" fmla="*/ 342987 w 2890697"/>
              <a:gd name="connsiteY5" fmla="*/ 342987 h 685973"/>
              <a:gd name="connsiteX6" fmla="*/ 0 w 2890697"/>
              <a:gd name="connsiteY6" fmla="*/ 0 h 685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90697" h="685973">
                <a:moveTo>
                  <a:pt x="0" y="0"/>
                </a:moveTo>
                <a:lnTo>
                  <a:pt x="2547711" y="0"/>
                </a:lnTo>
                <a:lnTo>
                  <a:pt x="2890697" y="342987"/>
                </a:lnTo>
                <a:lnTo>
                  <a:pt x="2547711" y="685973"/>
                </a:lnTo>
                <a:lnTo>
                  <a:pt x="0" y="685973"/>
                </a:lnTo>
                <a:lnTo>
                  <a:pt x="342987" y="342987"/>
                </a:lnTo>
                <a:lnTo>
                  <a:pt x="0" y="0"/>
                </a:lnTo>
                <a:close/>
              </a:path>
            </a:pathLst>
          </a:custGeom>
          <a:solidFill>
            <a:srgbClr val="FF00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7005" tIns="48006" rIns="390992" bIns="48006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th-TH" sz="3600" b="1" kern="1200" dirty="0">
                <a:cs typeface="+mn-cs"/>
              </a:rPr>
              <a:t>ประโยชน์</a:t>
            </a:r>
            <a:endParaRPr lang="en-US" sz="3600" b="1" kern="1200" dirty="0"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3B21347-AF5D-4990-9926-6890A08295BA}"/>
              </a:ext>
            </a:extLst>
          </p:cNvPr>
          <p:cNvSpPr/>
          <p:nvPr/>
        </p:nvSpPr>
        <p:spPr>
          <a:xfrm>
            <a:off x="8989732" y="2165223"/>
            <a:ext cx="2707635" cy="4191127"/>
          </a:xfrm>
          <a:custGeom>
            <a:avLst/>
            <a:gdLst>
              <a:gd name="connsiteX0" fmla="*/ 0 w 2707635"/>
              <a:gd name="connsiteY0" fmla="*/ 0 h 3712085"/>
              <a:gd name="connsiteX1" fmla="*/ 2707635 w 2707635"/>
              <a:gd name="connsiteY1" fmla="*/ 0 h 3712085"/>
              <a:gd name="connsiteX2" fmla="*/ 2707635 w 2707635"/>
              <a:gd name="connsiteY2" fmla="*/ 3712085 h 3712085"/>
              <a:gd name="connsiteX3" fmla="*/ 0 w 2707635"/>
              <a:gd name="connsiteY3" fmla="*/ 3712085 h 3712085"/>
              <a:gd name="connsiteX4" fmla="*/ 0 w 2707635"/>
              <a:gd name="connsiteY4" fmla="*/ 0 h 3712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7635" h="3712085">
                <a:moveTo>
                  <a:pt x="0" y="0"/>
                </a:moveTo>
                <a:lnTo>
                  <a:pt x="2707635" y="0"/>
                </a:lnTo>
                <a:lnTo>
                  <a:pt x="2707635" y="3712085"/>
                </a:lnTo>
                <a:lnTo>
                  <a:pt x="0" y="3712085"/>
                </a:lnTo>
                <a:lnTo>
                  <a:pt x="0" y="0"/>
                </a:lnTo>
                <a:close/>
              </a:path>
            </a:pathLst>
          </a:custGeom>
          <a:solidFill>
            <a:srgbClr val="FFCCCC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285750" lvl="1" indent="-285750" defTabSz="1422400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th-TH" sz="3200" b="1" kern="1200" dirty="0">
                <a:cs typeface="+mn-cs"/>
              </a:rPr>
              <a:t>เพิ่มประสิทธิภาพ คุณภาพ มาตรฐาน</a:t>
            </a:r>
            <a:endParaRPr lang="en-US" sz="3200" b="1" kern="1200" dirty="0">
              <a:cs typeface="+mn-cs"/>
            </a:endParaRPr>
          </a:p>
          <a:p>
            <a:pPr marL="285750" lvl="1" indent="-285750" defTabSz="1422400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th-TH" sz="3200" b="1" kern="1200" dirty="0">
                <a:cs typeface="+mn-cs"/>
              </a:rPr>
              <a:t>ทางเลือกที่เหมาะสมและทำงานง่าย</a:t>
            </a:r>
            <a:endParaRPr lang="en-US" sz="3200" b="1" kern="1200" dirty="0">
              <a:cs typeface="+mn-cs"/>
            </a:endParaRPr>
          </a:p>
          <a:p>
            <a:pPr marL="285750" lvl="1" indent="-285750" defTabSz="1422400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th-TH" sz="3200" b="1" kern="1200" dirty="0">
                <a:cs typeface="+mn-cs"/>
              </a:rPr>
              <a:t>ยกระดับภาคการเกษตร</a:t>
            </a:r>
            <a:endParaRPr lang="en-US" sz="3200" b="1" kern="1200" dirty="0">
              <a:cs typeface="+mn-cs"/>
            </a:endParaRPr>
          </a:p>
          <a:p>
            <a:pPr marL="285750" lvl="1" indent="-285750" algn="l" defTabSz="1600200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3200" b="1" kern="1200" dirty="0">
              <a:cs typeface="+mj-cs"/>
            </a:endParaRPr>
          </a:p>
          <a:p>
            <a:pPr marL="285750" lvl="1" indent="-285750" algn="l" defTabSz="1600200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3200" b="1" kern="1200" dirty="0">
              <a:cs typeface="+mj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052415-E26F-49E5-AE0F-51ADAAA6D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1DEDB-EF84-4E3F-8087-868C85857767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A10009-DDD3-40B8-A732-B48218A6F72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3" y="6485878"/>
            <a:ext cx="796521" cy="302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1850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7FAAF-2A72-4052-AF41-B25644D44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66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การเชื่อมโยงคำสำคัญ </a:t>
            </a:r>
            <a:r>
              <a:rPr lang="th-TH" sz="8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 – ท - น</a:t>
            </a:r>
            <a:endParaRPr lang="en-US" sz="6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DBB148F-B8DB-4218-B339-46F2180C002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63" y="1849923"/>
            <a:ext cx="5630529" cy="4598503"/>
          </a:xfrm>
          <a:ln>
            <a:solidFill>
              <a:srgbClr val="C00000"/>
            </a:solidFill>
          </a:ln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C333F47-1B17-4105-BA41-AE66DF0E5D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563757"/>
            <a:ext cx="5807766" cy="4499906"/>
          </a:xfrm>
          <a:ln>
            <a:solidFill>
              <a:srgbClr val="00B0F0"/>
            </a:solidFill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DE4C94-B8BD-41FB-B417-1D03F137E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1DEDB-EF84-4E3F-8087-868C85857767}" type="slidenum">
              <a:rPr lang="en-US" smtClean="0"/>
              <a:t>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DEFA74-336E-476C-8213-2EC19FFF29F2}"/>
              </a:ext>
            </a:extLst>
          </p:cNvPr>
          <p:cNvSpPr txBox="1"/>
          <p:nvPr/>
        </p:nvSpPr>
        <p:spPr>
          <a:xfrm>
            <a:off x="6245087" y="6118850"/>
            <a:ext cx="5734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Credit; </a:t>
            </a:r>
            <a:r>
              <a:rPr lang="en-US" dirty="0" err="1"/>
              <a:t>Asst.Prof.Dr.Tanyanuparb</a:t>
            </a:r>
            <a:r>
              <a:rPr lang="en-US" dirty="0"/>
              <a:t> </a:t>
            </a:r>
            <a:r>
              <a:rPr lang="en-US" dirty="0" err="1"/>
              <a:t>Anantana</a:t>
            </a:r>
            <a:r>
              <a:rPr lang="en-US" dirty="0"/>
              <a:t>, </a:t>
            </a:r>
            <a:r>
              <a:rPr lang="en-US" dirty="0" err="1"/>
              <a:t>STeP,CMU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A05C9F-2E86-4452-AA98-FD35996CBF1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3" y="6485878"/>
            <a:ext cx="796521" cy="302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9682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11">
            <a:extLst>
              <a:ext uri="{FF2B5EF4-FFF2-40B4-BE49-F238E27FC236}">
                <a16:creationId xmlns:a16="http://schemas.microsoft.com/office/drawing/2014/main" id="{1CDCA7C5-ADB8-4BD2-B56B-07A7AE8806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8723" r="11587"/>
          <a:stretch/>
        </p:blipFill>
        <p:spPr>
          <a:xfrm>
            <a:off x="8537845" y="1930334"/>
            <a:ext cx="2897085" cy="1522571"/>
          </a:xfrm>
          <a:prstGeom prst="roundRect">
            <a:avLst>
              <a:gd name="adj" fmla="val 7513"/>
            </a:avLst>
          </a:prstGeom>
          <a:ln w="9525">
            <a:solidFill>
              <a:schemeClr val="bg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</p:pic>
      <p:sp>
        <p:nvSpPr>
          <p:cNvPr id="15367" name="Slide Number Placeholder 14">
            <a:extLst>
              <a:ext uri="{FF2B5EF4-FFF2-40B4-BE49-F238E27FC236}">
                <a16:creationId xmlns:a16="http://schemas.microsoft.com/office/drawing/2014/main" id="{BCD12C21-2A89-451C-A495-D54A185F4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753600" y="6356351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58452D24-63F9-45F4-AA6B-DFD8C801668B}" type="slidenum">
              <a:rPr lang="th-TH" altLang="en-US" sz="1200">
                <a:solidFill>
                  <a:srgbClr val="898989"/>
                </a:solidFill>
                <a:latin typeface="Calibri" panose="020F0502020204030204" pitchFamily="34" charset="0"/>
                <a:cs typeface="Cordia New" panose="020B0304020202020204" pitchFamily="34" charset="-34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th-TH" altLang="en-US" sz="1200">
              <a:solidFill>
                <a:srgbClr val="898989"/>
              </a:solidFill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5378" name="TextBox 17">
            <a:extLst>
              <a:ext uri="{FF2B5EF4-FFF2-40B4-BE49-F238E27FC236}">
                <a16:creationId xmlns:a16="http://schemas.microsoft.com/office/drawing/2014/main" id="{E938C624-DCBE-4DBA-939D-C4D9D38E7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22" y="3905653"/>
            <a:ext cx="17219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for Less</a:t>
            </a:r>
            <a:endParaRPr lang="th-TH" altLang="en-US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B7DED70-FCC7-4573-9C64-7297D3909157}"/>
              </a:ext>
            </a:extLst>
          </p:cNvPr>
          <p:cNvGrpSpPr/>
          <p:nvPr/>
        </p:nvGrpSpPr>
        <p:grpSpPr>
          <a:xfrm>
            <a:off x="106613" y="1303856"/>
            <a:ext cx="12190026" cy="5235057"/>
            <a:chOff x="204284" y="1238769"/>
            <a:chExt cx="12190026" cy="5235057"/>
          </a:xfrm>
        </p:grpSpPr>
        <p:cxnSp>
          <p:nvCxnSpPr>
            <p:cNvPr id="3" name="ตัวเชื่อมต่อตรง 7">
              <a:extLst>
                <a:ext uri="{FF2B5EF4-FFF2-40B4-BE49-F238E27FC236}">
                  <a16:creationId xmlns:a16="http://schemas.microsoft.com/office/drawing/2014/main" id="{346A8AFB-6176-4FE5-9CB3-84452C76EEE7}"/>
                </a:ext>
              </a:extLst>
            </p:cNvPr>
            <p:cNvCxnSpPr/>
            <p:nvPr/>
          </p:nvCxnSpPr>
          <p:spPr>
            <a:xfrm>
              <a:off x="4025727" y="1776252"/>
              <a:ext cx="40888" cy="467693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สี่เหลี่ยมผืนผ้า 8">
              <a:extLst>
                <a:ext uri="{FF2B5EF4-FFF2-40B4-BE49-F238E27FC236}">
                  <a16:creationId xmlns:a16="http://schemas.microsoft.com/office/drawing/2014/main" id="{63577A25-8DD8-445E-A756-4A67A73EFDA3}"/>
                </a:ext>
              </a:extLst>
            </p:cNvPr>
            <p:cNvSpPr/>
            <p:nvPr/>
          </p:nvSpPr>
          <p:spPr>
            <a:xfrm>
              <a:off x="1322476" y="1319792"/>
              <a:ext cx="1634750" cy="4491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th-TH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H SarabunPSK" panose="020B0500040200020003" pitchFamily="34" charset="-34"/>
                </a:rPr>
                <a:t>    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Past</a:t>
              </a:r>
              <a:r>
                <a:rPr lang="th-TH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H SarabunPSK" panose="020B0500040200020003" pitchFamily="34" charset="-34"/>
                </a:rPr>
                <a:t> </a:t>
              </a:r>
            </a:p>
          </p:txBody>
        </p:sp>
        <p:sp>
          <p:nvSpPr>
            <p:cNvPr id="5" name="สี่เหลี่ยมผืนผ้า 9">
              <a:extLst>
                <a:ext uri="{FF2B5EF4-FFF2-40B4-BE49-F238E27FC236}">
                  <a16:creationId xmlns:a16="http://schemas.microsoft.com/office/drawing/2014/main" id="{DF572F90-555E-432C-BB95-7FD336BC47FF}"/>
                </a:ext>
              </a:extLst>
            </p:cNvPr>
            <p:cNvSpPr/>
            <p:nvPr/>
          </p:nvSpPr>
          <p:spPr>
            <a:xfrm>
              <a:off x="7921915" y="1238769"/>
              <a:ext cx="4472395" cy="5746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2813" fontAlgn="base">
                <a:lnSpc>
                  <a:spcPts val="35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Now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&amp;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Next 20 years</a:t>
              </a:r>
              <a:endParaRPr lang="th-TH" sz="3200" b="1" dirty="0">
                <a:solidFill>
                  <a:schemeClr val="tx1"/>
                </a:solidFill>
                <a:latin typeface="Times New Roman" panose="02020603050405020304" pitchFamily="18" charset="0"/>
                <a:cs typeface="+mj-cs"/>
              </a:endParaRPr>
            </a:p>
          </p:txBody>
        </p:sp>
        <p:sp>
          <p:nvSpPr>
            <p:cNvPr id="8" name="สี่เหลี่ยมผืนผ้า 15">
              <a:extLst>
                <a:ext uri="{FF2B5EF4-FFF2-40B4-BE49-F238E27FC236}">
                  <a16:creationId xmlns:a16="http://schemas.microsoft.com/office/drawing/2014/main" id="{652DC196-F406-480E-A997-D22C57CFA1DC}"/>
                </a:ext>
              </a:extLst>
            </p:cNvPr>
            <p:cNvSpPr/>
            <p:nvPr/>
          </p:nvSpPr>
          <p:spPr>
            <a:xfrm>
              <a:off x="5069361" y="1295552"/>
              <a:ext cx="2053277" cy="5762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2813" fontAlgn="base">
                <a:lnSpc>
                  <a:spcPts val="35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Present</a:t>
              </a:r>
              <a:r>
                <a:rPr lang="th-TH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H SarabunPSK" panose="020B0500040200020003" pitchFamily="34" charset="-34"/>
                </a:rPr>
                <a:t>	</a:t>
              </a:r>
            </a:p>
          </p:txBody>
        </p:sp>
        <p:sp>
          <p:nvSpPr>
            <p:cNvPr id="9" name="ลูกศรขวาท้ายขีด 16">
              <a:extLst>
                <a:ext uri="{FF2B5EF4-FFF2-40B4-BE49-F238E27FC236}">
                  <a16:creationId xmlns:a16="http://schemas.microsoft.com/office/drawing/2014/main" id="{B4600BFA-8F57-4C83-9E18-45EDB06532EC}"/>
                </a:ext>
              </a:extLst>
            </p:cNvPr>
            <p:cNvSpPr/>
            <p:nvPr/>
          </p:nvSpPr>
          <p:spPr>
            <a:xfrm>
              <a:off x="3466589" y="1350382"/>
              <a:ext cx="1243095" cy="400051"/>
            </a:xfrm>
            <a:prstGeom prst="stripedRightArrow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ลูกศรขวาท้ายขีด 17">
              <a:extLst>
                <a:ext uri="{FF2B5EF4-FFF2-40B4-BE49-F238E27FC236}">
                  <a16:creationId xmlns:a16="http://schemas.microsoft.com/office/drawing/2014/main" id="{7D9D1A4D-C700-4599-AECD-1BA00C04BA9D}"/>
                </a:ext>
              </a:extLst>
            </p:cNvPr>
            <p:cNvSpPr/>
            <p:nvPr/>
          </p:nvSpPr>
          <p:spPr>
            <a:xfrm>
              <a:off x="7002648" y="1326082"/>
              <a:ext cx="1105658" cy="400051"/>
            </a:xfrm>
            <a:prstGeom prst="stripedRightArrow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สี่เหลี่ยมผืนผ้า 12">
              <a:extLst>
                <a:ext uri="{FF2B5EF4-FFF2-40B4-BE49-F238E27FC236}">
                  <a16:creationId xmlns:a16="http://schemas.microsoft.com/office/drawing/2014/main" id="{65CB4B20-95F6-4359-B971-0EFBBAFCDEFA}"/>
                </a:ext>
              </a:extLst>
            </p:cNvPr>
            <p:cNvSpPr/>
            <p:nvPr/>
          </p:nvSpPr>
          <p:spPr>
            <a:xfrm>
              <a:off x="381898" y="4278305"/>
              <a:ext cx="3743492" cy="533475"/>
            </a:xfrm>
            <a:prstGeom prst="rect">
              <a:avLst/>
            </a:prstGeom>
          </p:spPr>
          <p:txBody>
            <a:bodyPr wrap="square" lIns="101598" tIns="50798" rIns="101598" bIns="50798">
              <a:spAutoFit/>
            </a:bodyPr>
            <a:lstStyle/>
            <a:p>
              <a:pPr algn="ctr"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b="1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Traditional Farming</a:t>
              </a:r>
              <a:endParaRPr lang="th-TH" sz="28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H SarabunPSK" panose="020B0500040200020003" pitchFamily="34" charset="-34"/>
              </a:endParaRPr>
            </a:p>
          </p:txBody>
        </p:sp>
        <p:sp>
          <p:nvSpPr>
            <p:cNvPr id="12" name="สี่เหลี่ยมผืนผ้า 13">
              <a:extLst>
                <a:ext uri="{FF2B5EF4-FFF2-40B4-BE49-F238E27FC236}">
                  <a16:creationId xmlns:a16="http://schemas.microsoft.com/office/drawing/2014/main" id="{4526C4E9-08E6-4E32-BAD0-037CD1BDF894}"/>
                </a:ext>
              </a:extLst>
            </p:cNvPr>
            <p:cNvSpPr/>
            <p:nvPr/>
          </p:nvSpPr>
          <p:spPr>
            <a:xfrm>
              <a:off x="8570888" y="4278711"/>
              <a:ext cx="3238500" cy="533475"/>
            </a:xfrm>
            <a:prstGeom prst="rect">
              <a:avLst/>
            </a:prstGeom>
          </p:spPr>
          <p:txBody>
            <a:bodyPr lIns="101598" tIns="50798" rIns="101598" bIns="50798">
              <a:spAutoFit/>
            </a:bodyPr>
            <a:lstStyle/>
            <a:p>
              <a:pPr algn="ctr"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b="1" dirty="0">
                  <a:solidFill>
                    <a:srgbClr val="3333CC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Smart Agriculture</a:t>
              </a:r>
              <a:endParaRPr lang="th-TH" sz="2800" b="1" dirty="0">
                <a:solidFill>
                  <a:srgbClr val="3333CC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H SarabunPSK" panose="020B0500040200020003" pitchFamily="34" charset="-34"/>
              </a:endParaRPr>
            </a:p>
          </p:txBody>
        </p:sp>
        <p:sp>
          <p:nvSpPr>
            <p:cNvPr id="13" name="สี่เหลี่ยมผืนผ้า 18">
              <a:extLst>
                <a:ext uri="{FF2B5EF4-FFF2-40B4-BE49-F238E27FC236}">
                  <a16:creationId xmlns:a16="http://schemas.microsoft.com/office/drawing/2014/main" id="{BB79CC36-4AED-4C38-B128-AAEDD8ED0451}"/>
                </a:ext>
              </a:extLst>
            </p:cNvPr>
            <p:cNvSpPr/>
            <p:nvPr/>
          </p:nvSpPr>
          <p:spPr>
            <a:xfrm>
              <a:off x="4210283" y="4285645"/>
              <a:ext cx="3526476" cy="533475"/>
            </a:xfrm>
            <a:prstGeom prst="rect">
              <a:avLst/>
            </a:prstGeom>
          </p:spPr>
          <p:txBody>
            <a:bodyPr wrap="square" lIns="101598" tIns="50798" rIns="101598" bIns="50798">
              <a:spAutoFit/>
            </a:bodyPr>
            <a:lstStyle/>
            <a:p>
              <a:pPr algn="ctr"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b="1" dirty="0">
                  <a:solidFill>
                    <a:srgbClr val="3333CC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Modern Agriculture</a:t>
              </a:r>
              <a:endParaRPr lang="th-TH" sz="2800" b="1" dirty="0">
                <a:solidFill>
                  <a:srgbClr val="3333CC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H SarabunPSK" panose="020B0500040200020003" pitchFamily="34" charset="-34"/>
              </a:endParaRPr>
            </a:p>
          </p:txBody>
        </p:sp>
        <p:pic>
          <p:nvPicPr>
            <p:cNvPr id="14" name="Picture 13" descr="102_2705.JPG">
              <a:extLst>
                <a:ext uri="{FF2B5EF4-FFF2-40B4-BE49-F238E27FC236}">
                  <a16:creationId xmlns:a16="http://schemas.microsoft.com/office/drawing/2014/main" id="{B92ACD64-0198-412A-8DC7-533030AB3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4491146" y="1871814"/>
              <a:ext cx="2928958" cy="1497480"/>
            </a:xfrm>
            <a:prstGeom prst="roundRect">
              <a:avLst>
                <a:gd name="adj" fmla="val 8586"/>
              </a:avLst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6350" stA="50000" endA="300" endPos="38500" dist="50800" dir="5400000" sy="-100000" algn="bl" rotWithShape="0"/>
            </a:effectLst>
          </p:spPr>
        </p:pic>
        <p:sp>
          <p:nvSpPr>
            <p:cNvPr id="15375" name="TextBox 14">
              <a:extLst>
                <a:ext uri="{FF2B5EF4-FFF2-40B4-BE49-F238E27FC236}">
                  <a16:creationId xmlns:a16="http://schemas.microsoft.com/office/drawing/2014/main" id="{279E87A3-0CF4-4A10-BBA1-AE011BCFF7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284" y="4712639"/>
              <a:ext cx="4034629" cy="163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algn="ctr" defTabSz="912813" fontAlgn="base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Follow other people footstep</a:t>
              </a:r>
              <a:endParaRPr lang="th-TH" altLang="en-US" sz="2000" b="1" dirty="0">
                <a:latin typeface="Times New Roman" panose="02020603050405020304" pitchFamily="18" charset="0"/>
                <a:cs typeface="TH SarabunPSK" panose="020B0500040200020003" pitchFamily="34" charset="-34"/>
              </a:endParaRPr>
            </a:p>
            <a:p>
              <a:pPr algn="ctr" defTabSz="912813" fontAlgn="base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Aimed for high production</a:t>
              </a:r>
            </a:p>
            <a:p>
              <a:pPr algn="ctr" defTabSz="912813" fontAlgn="base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High cost of production, </a:t>
              </a:r>
            </a:p>
            <a:p>
              <a:pPr algn="ctr" defTabSz="912813" fontAlgn="base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Household Labor, </a:t>
              </a:r>
            </a:p>
            <a:p>
              <a:pPr algn="ctr" defTabSz="912813" fontAlgn="base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Localized trading</a:t>
              </a:r>
              <a:endParaRPr lang="th-TH" altLang="en-US" sz="2000" b="1" dirty="0">
                <a:latin typeface="Times New Roman" panose="02020603050405020304" pitchFamily="18" charset="0"/>
                <a:cs typeface="TH SarabunPSK" panose="020B0500040200020003" pitchFamily="34" charset="-34"/>
              </a:endParaRPr>
            </a:p>
          </p:txBody>
        </p:sp>
        <p:sp>
          <p:nvSpPr>
            <p:cNvPr id="15376" name="TextBox 15">
              <a:extLst>
                <a:ext uri="{FF2B5EF4-FFF2-40B4-BE49-F238E27FC236}">
                  <a16:creationId xmlns:a16="http://schemas.microsoft.com/office/drawing/2014/main" id="{4BBCB695-22DB-4870-9E14-251CD84826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3769" y="4755432"/>
              <a:ext cx="3540129" cy="163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algn="ctr" defTabSz="912813" fontAlgn="base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Application of SEP </a:t>
              </a:r>
              <a:br>
                <a:rPr lang="th-TH" altLang="en-US" sz="2000" b="1" dirty="0">
                  <a:latin typeface="Times New Roman" panose="02020603050405020304" pitchFamily="18" charset="0"/>
                  <a:cs typeface="TH SarabunPSK" panose="020B0500040200020003" pitchFamily="34" charset="-34"/>
                </a:rPr>
              </a:br>
              <a:r>
                <a:rPr lang="en-US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Commercialized Production</a:t>
              </a:r>
              <a:endParaRPr lang="th-TH" altLang="en-US" sz="2000" b="1" dirty="0">
                <a:latin typeface="Times New Roman" panose="02020603050405020304" pitchFamily="18" charset="0"/>
                <a:cs typeface="TH SarabunPSK" panose="020B0500040200020003" pitchFamily="34" charset="-34"/>
              </a:endParaRPr>
            </a:p>
            <a:p>
              <a:pPr algn="ctr" defTabSz="912813" fontAlgn="base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Mechanization Farming</a:t>
              </a:r>
            </a:p>
            <a:p>
              <a:pPr algn="ctr" defTabSz="912813" fontAlgn="base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Utilizing Land Usage </a:t>
              </a:r>
            </a:p>
            <a:p>
              <a:pPr algn="ctr" defTabSz="912813" fontAlgn="base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 efficient ways</a:t>
              </a:r>
              <a:endParaRPr lang="th-TH" altLang="en-US" sz="2000" b="1" dirty="0">
                <a:latin typeface="Times New Roman" panose="02020603050405020304" pitchFamily="18" charset="0"/>
                <a:cs typeface="TH SarabunPSK" panose="020B0500040200020003" pitchFamily="34" charset="-34"/>
              </a:endParaRPr>
            </a:p>
          </p:txBody>
        </p:sp>
        <p:sp>
          <p:nvSpPr>
            <p:cNvPr id="15377" name="TextBox 16">
              <a:extLst>
                <a:ext uri="{FF2B5EF4-FFF2-40B4-BE49-F238E27FC236}">
                  <a16:creationId xmlns:a16="http://schemas.microsoft.com/office/drawing/2014/main" id="{7AD23B3F-FB87-4151-8BE3-46D3624C3D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67363" y="4755432"/>
              <a:ext cx="4381500" cy="163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algn="ctr" defTabSz="912813" fontAlgn="base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ICT, Innovation, </a:t>
              </a:r>
            </a:p>
            <a:p>
              <a:pPr algn="ctr" defTabSz="912813" fontAlgn="base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Modern Knowledge</a:t>
              </a:r>
              <a:r>
                <a:rPr lang="th-TH" altLang="en-US" sz="2000" b="1" dirty="0">
                  <a:latin typeface="Times New Roman" panose="02020603050405020304" pitchFamily="18" charset="0"/>
                  <a:cs typeface="TH SarabunPSK" panose="020B0500040200020003" pitchFamily="34" charset="-34"/>
                </a:rPr>
                <a:t> </a:t>
              </a:r>
              <a:endPara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912813" fontAlgn="base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for Management in Agriculture</a:t>
              </a:r>
              <a:r>
                <a:rPr lang="th-TH" altLang="en-US" sz="2000" b="1" dirty="0">
                  <a:latin typeface="Times New Roman" panose="02020603050405020304" pitchFamily="18" charset="0"/>
                  <a:cs typeface="TH SarabunPSK" panose="020B0500040200020003" pitchFamily="34" charset="-34"/>
                </a:rPr>
                <a:t> </a:t>
              </a:r>
              <a:br>
                <a:rPr lang="th-TH" altLang="en-US" sz="2000" b="1" dirty="0">
                  <a:latin typeface="Times New Roman" panose="02020603050405020304" pitchFamily="18" charset="0"/>
                  <a:cs typeface="TH SarabunPSK" panose="020B0500040200020003" pitchFamily="34" charset="-34"/>
                </a:rPr>
              </a:br>
              <a:r>
                <a:rPr lang="en-US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E-Commerce, </a:t>
              </a:r>
              <a:br>
                <a:rPr lang="th-TH" altLang="en-US" sz="2000" b="1" dirty="0">
                  <a:latin typeface="Times New Roman" panose="02020603050405020304" pitchFamily="18" charset="0"/>
                  <a:cs typeface="TH SarabunPSK" panose="020B0500040200020003" pitchFamily="34" charset="-34"/>
                </a:rPr>
              </a:br>
              <a:r>
                <a:rPr lang="en-US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Regionalization Connected</a:t>
              </a:r>
              <a:endParaRPr lang="th-TH" altLang="en-US" sz="2000" b="1" dirty="0">
                <a:latin typeface="Times New Roman" panose="02020603050405020304" pitchFamily="18" charset="0"/>
                <a:cs typeface="TH SarabunPSK" panose="020B0500040200020003" pitchFamily="34" charset="-34"/>
              </a:endParaRPr>
            </a:p>
          </p:txBody>
        </p:sp>
        <p:sp>
          <p:nvSpPr>
            <p:cNvPr id="15379" name="TextBox 18">
              <a:extLst>
                <a:ext uri="{FF2B5EF4-FFF2-40B4-BE49-F238E27FC236}">
                  <a16:creationId xmlns:a16="http://schemas.microsoft.com/office/drawing/2014/main" id="{2CF9D355-7506-4698-9868-A0186FC480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6234" y="3885535"/>
              <a:ext cx="183575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More for More</a:t>
              </a:r>
              <a:endParaRPr lang="th-TH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0" name="TextBox 19">
              <a:extLst>
                <a:ext uri="{FF2B5EF4-FFF2-40B4-BE49-F238E27FC236}">
                  <a16:creationId xmlns:a16="http://schemas.microsoft.com/office/drawing/2014/main" id="{B5E4BBCF-2B30-4BF5-B52D-5798D8B827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72903" y="3885535"/>
              <a:ext cx="172194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b="1" dirty="0">
                  <a:solidFill>
                    <a:srgbClr val="FF0000"/>
                  </a:solidFill>
                  <a:latin typeface="Andalus" pitchFamily="18" charset="0"/>
                  <a:cs typeface="Andalus" pitchFamily="18" charset="0"/>
                </a:rPr>
                <a:t>Less for More</a:t>
              </a:r>
              <a:endParaRPr lang="th-TH" altLang="en-US" sz="2000" b="1" dirty="0">
                <a:solidFill>
                  <a:srgbClr val="FF0000"/>
                </a:solidFill>
                <a:latin typeface="Andalus" pitchFamily="18" charset="0"/>
              </a:endParaRPr>
            </a:p>
          </p:txBody>
        </p:sp>
        <p:pic>
          <p:nvPicPr>
            <p:cNvPr id="21" name="Picture 6" descr="H:\004เกษตรกร\IMG_8431.jpg">
              <a:extLst>
                <a:ext uri="{FF2B5EF4-FFF2-40B4-BE49-F238E27FC236}">
                  <a16:creationId xmlns:a16="http://schemas.microsoft.com/office/drawing/2014/main" id="{1285C3D2-A85B-464F-824F-B2A91225D4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622" y="1859905"/>
              <a:ext cx="2693271" cy="1453327"/>
            </a:xfrm>
            <a:prstGeom prst="roundRect">
              <a:avLst>
                <a:gd name="adj" fmla="val 8586"/>
              </a:avLst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6350" stA="50000" endA="300" endPos="38500" dist="50800" dir="5400000" sy="-100000" algn="bl" rotWithShape="0"/>
            </a:effectLst>
          </p:spPr>
        </p:pic>
        <p:cxnSp>
          <p:nvCxnSpPr>
            <p:cNvPr id="22" name="ตัวเชื่อมต่อตรง 27">
              <a:extLst>
                <a:ext uri="{FF2B5EF4-FFF2-40B4-BE49-F238E27FC236}">
                  <a16:creationId xmlns:a16="http://schemas.microsoft.com/office/drawing/2014/main" id="{AD1E818D-8549-45F0-9706-A83B0C421D2D}"/>
                </a:ext>
              </a:extLst>
            </p:cNvPr>
            <p:cNvCxnSpPr/>
            <p:nvPr/>
          </p:nvCxnSpPr>
          <p:spPr>
            <a:xfrm>
              <a:off x="7910604" y="1836154"/>
              <a:ext cx="28379" cy="463767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ounded Rectangle 19">
            <a:extLst>
              <a:ext uri="{FF2B5EF4-FFF2-40B4-BE49-F238E27FC236}">
                <a16:creationId xmlns:a16="http://schemas.microsoft.com/office/drawing/2014/main" id="{48F1D27A-2156-4D5F-A9E9-3297BA916CA5}"/>
              </a:ext>
            </a:extLst>
          </p:cNvPr>
          <p:cNvSpPr/>
          <p:nvPr/>
        </p:nvSpPr>
        <p:spPr>
          <a:xfrm>
            <a:off x="1126479" y="241516"/>
            <a:ext cx="9872870" cy="97502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noFill/>
            <a:prstDash val="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5BD9515A-454C-46FB-8C26-D1F7D88DD19E}"/>
              </a:ext>
            </a:extLst>
          </p:cNvPr>
          <p:cNvSpPr txBox="1">
            <a:spLocks/>
          </p:cNvSpPr>
          <p:nvPr/>
        </p:nvSpPr>
        <p:spPr bwMode="auto">
          <a:xfrm>
            <a:off x="1556320" y="371913"/>
            <a:ext cx="9183151" cy="785849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vert="horz" wrap="square" lIns="91412" tIns="45707" rIns="91412" bIns="45707" numCol="1" anchor="ctr" anchorCtr="0" compatLnSpc="1">
            <a:prstTxWarp prst="textNoShape">
              <a:avLst/>
            </a:prstTxWarp>
            <a:normAutofit fontScale="75000" lnSpcReduction="20000"/>
          </a:bodyPr>
          <a:lstStyle>
            <a:lvl1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>
              <a:defRPr/>
            </a:pP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Move Agriculture</a:t>
            </a:r>
            <a:r>
              <a:rPr lang="th-TH" sz="5400" b="1" dirty="0">
                <a:latin typeface="Times New Roman" panose="02020603050405020304" pitchFamily="18" charset="0"/>
                <a:cs typeface="TH Niramit AS" panose="02000506000000020004" pitchFamily="2" charset="-34"/>
              </a:rPr>
              <a:t> 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toward Thailand 4.0</a:t>
            </a:r>
            <a:endParaRPr lang="th-TH" sz="5400" b="1" dirty="0">
              <a:latin typeface="Times New Roman" panose="02020603050405020304" pitchFamily="18" charset="0"/>
              <a:cs typeface="TH Niramit AS" panose="02000506000000020004" pitchFamily="2" charset="-34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41C3159-721A-403B-A09B-47015BD10FCD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3" y="6485878"/>
            <a:ext cx="796521" cy="302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9342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DC9B6F-48B6-4276-89B0-1DEF74F3815A}"/>
              </a:ext>
            </a:extLst>
          </p:cNvPr>
          <p:cNvPicPr/>
          <p:nvPr/>
        </p:nvPicPr>
        <p:blipFill rotWithShape="1">
          <a:blip r:embed="rId2"/>
          <a:srcRect l="16374" t="14696" r="17592" b="5751"/>
          <a:stretch/>
        </p:blipFill>
        <p:spPr bwMode="auto">
          <a:xfrm>
            <a:off x="569842" y="96870"/>
            <a:ext cx="11158331" cy="66194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420B1F-1F41-49D6-8FA8-815C2BB5F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1DEDB-EF84-4E3F-8087-868C85857767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B7A2CB-600B-43BA-8E2A-9B631EB9277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3" y="6485878"/>
            <a:ext cx="796521" cy="302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5574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B51BD-80AB-4AEB-A82F-7A587CB81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9105"/>
            <a:ext cx="10515600" cy="2080592"/>
          </a:xfrm>
          <a:solidFill>
            <a:srgbClr val="66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b">
            <a:noAutofit/>
          </a:bodyPr>
          <a:lstStyle/>
          <a:p>
            <a:pPr algn="ctr"/>
            <a:r>
              <a:rPr 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การพัฒนาวิทยาศาสตร์ เทคโนโลยี และนวัตกรรมของประเทศไทย</a:t>
            </a:r>
            <a:br>
              <a:rPr 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  <a:t>เพื่อเศรษฐกิจชีวภาพ เศรษฐกิจหมุนเวียน และเศรษฐกิจสีเขียว</a:t>
            </a:r>
            <a:br>
              <a:rPr 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en-US" b="1" dirty="0">
                <a:latin typeface="AngsanaUPC" panose="02020603050405020304" pitchFamily="18" charset="-34"/>
                <a:cs typeface="AngsanaUPC" panose="02020603050405020304" pitchFamily="18" charset="-34"/>
              </a:rPr>
              <a:t>Bio – Circular – Green Economy</a:t>
            </a:r>
            <a:endParaRPr lang="en-US" sz="24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90314" y="6418895"/>
            <a:ext cx="301686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th-TH" dirty="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AFCF88-15A8-41B2-98AE-21E7D5A940C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3" y="6500878"/>
            <a:ext cx="1059579" cy="287349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80EFF-9462-4B86-8597-C1107FE9D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40196"/>
            <a:ext cx="10515600" cy="3578699"/>
          </a:xfrm>
        </p:spPr>
        <p:txBody>
          <a:bodyPr>
            <a:normAutofit fontScale="92500" lnSpcReduction="10000"/>
          </a:bodyPr>
          <a:lstStyle/>
          <a:p>
            <a:pPr marL="0" indent="0" algn="thaiDist">
              <a:buNone/>
            </a:pPr>
            <a:r>
              <a:rPr lang="en-US" sz="3200" b="1" dirty="0">
                <a:cs typeface="+mj-cs"/>
              </a:rPr>
              <a:t>BCG Model </a:t>
            </a:r>
            <a:r>
              <a:rPr lang="th-TH" sz="3200" b="1" dirty="0">
                <a:cs typeface="+mj-cs"/>
              </a:rPr>
              <a:t>เป็นการบูรณาการพัฒนาเศรษฐกิจ </a:t>
            </a:r>
            <a:r>
              <a:rPr lang="en-US" sz="3200" b="1" dirty="0">
                <a:cs typeface="+mj-cs"/>
              </a:rPr>
              <a:t>3 </a:t>
            </a:r>
            <a:r>
              <a:rPr lang="th-TH" sz="3200" b="1" dirty="0">
                <a:cs typeface="+mj-cs"/>
              </a:rPr>
              <a:t>มิติ</a:t>
            </a:r>
          </a:p>
          <a:p>
            <a:pPr algn="thaiDist">
              <a:buFont typeface="Wingdings" panose="05000000000000000000" pitchFamily="2" charset="2"/>
              <a:buChar char="v"/>
            </a:pPr>
            <a:r>
              <a:rPr lang="th-TH" sz="3200" b="1" dirty="0">
                <a:cs typeface="+mj-cs"/>
              </a:rPr>
              <a:t> เศรษฐกิจชีวภาพ</a:t>
            </a:r>
            <a:r>
              <a:rPr lang="en-US" sz="3200" b="1" dirty="0">
                <a:cs typeface="+mj-cs"/>
              </a:rPr>
              <a:t> Bio economy = </a:t>
            </a:r>
            <a:r>
              <a:rPr lang="th-TH" sz="3200" b="1" dirty="0">
                <a:cs typeface="+mj-cs"/>
              </a:rPr>
              <a:t>รูปแบบการพัฒนาเศรษฐกิจที่มุ่งเน้นการใช้ประโยชย์ทรัพยากรชีวภาพอย่างคุ้มค่าควบคู่รักษาสิ่งแวดล้อม อาศัยเทคโนโลยีหลากหลายสาขา</a:t>
            </a:r>
            <a:endParaRPr lang="en-US" sz="3200" b="1" dirty="0">
              <a:cs typeface="+mj-cs"/>
            </a:endParaRPr>
          </a:p>
          <a:p>
            <a:pPr algn="thaiDist">
              <a:buFont typeface="Wingdings" panose="05000000000000000000" pitchFamily="2" charset="2"/>
              <a:buChar char="v"/>
            </a:pPr>
            <a:r>
              <a:rPr lang="th-TH" sz="3200" b="1" dirty="0">
                <a:cs typeface="+mj-cs"/>
              </a:rPr>
              <a:t> เศรษฐกิจหมุนเวียน </a:t>
            </a:r>
            <a:r>
              <a:rPr lang="en-US" sz="3200" b="1" dirty="0">
                <a:cs typeface="+mj-cs"/>
              </a:rPr>
              <a:t>Circular economy =</a:t>
            </a:r>
            <a:r>
              <a:rPr lang="th-TH" sz="3200" b="1" dirty="0">
                <a:cs typeface="+mj-cs"/>
              </a:rPr>
              <a:t> ระบบเศรษฐกิจที่มีการวางแผนให้ทรัพยากรในระบบการผลิตทั้งหมดสามารถกลับคืนสู่สภาพเดิมและนำกลับมาใช้ใหม่ได้</a:t>
            </a:r>
            <a:endParaRPr lang="en-US" sz="3200" b="1" dirty="0">
              <a:cs typeface="+mj-cs"/>
            </a:endParaRPr>
          </a:p>
          <a:p>
            <a:pPr algn="thaiDist">
              <a:buFont typeface="Wingdings" panose="05000000000000000000" pitchFamily="2" charset="2"/>
              <a:buChar char="v"/>
            </a:pPr>
            <a:r>
              <a:rPr lang="th-TH" sz="3200" b="1" dirty="0">
                <a:cs typeface="+mj-cs"/>
              </a:rPr>
              <a:t> เศรษฐกิจสีเขียว </a:t>
            </a:r>
            <a:r>
              <a:rPr lang="en-US" sz="3200" b="1" dirty="0">
                <a:cs typeface="+mj-cs"/>
              </a:rPr>
              <a:t>Green economy =</a:t>
            </a:r>
            <a:r>
              <a:rPr lang="th-TH" sz="3200" b="1" dirty="0">
                <a:cs typeface="+mj-cs"/>
              </a:rPr>
              <a:t> รูปแบบการพัฒนาเศรษฐกิจที่มุ่งเน้นให้เกิดการพัฒนาที่สมดุลทั้ง </a:t>
            </a:r>
            <a:r>
              <a:rPr lang="en-US" sz="3200" b="1" dirty="0">
                <a:cs typeface="+mj-cs"/>
              </a:rPr>
              <a:t>3</a:t>
            </a:r>
            <a:r>
              <a:rPr lang="th-TH" sz="3200" b="1" dirty="0">
                <a:cs typeface="+mj-cs"/>
              </a:rPr>
              <a:t> ด้าน คือ เศรษฐกิจ สังคม และสิ่งแวดล้อม ใช้ทรัพยากรอย่างสมดุล นำไปสู่ความยั่งยืนและแข่งขันได้ในระดับสากล</a:t>
            </a:r>
            <a:endParaRPr lang="en-US" sz="32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16351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B51BD-80AB-4AEB-A82F-7A587CB81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134" y="284330"/>
            <a:ext cx="10515600" cy="1380185"/>
          </a:xfrm>
          <a:solidFill>
            <a:srgbClr val="FF99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ยุทธศาสตร์การพัฒนาวิทยาศาสตร์ เทคโนโลยี และนวัตกรรม</a:t>
            </a:r>
            <a:b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กลุ่มเกษตรและอาหาร ตามกรอบ </a:t>
            </a:r>
            <a:r>
              <a:rPr 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BCG Model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57D284D-5C0B-4C02-89F9-294B01F3FD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1567311"/>
              </p:ext>
            </p:extLst>
          </p:nvPr>
        </p:nvGraphicFramePr>
        <p:xfrm>
          <a:off x="2504664" y="2875693"/>
          <a:ext cx="8733183" cy="3551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F21796-4471-4D89-9374-DE2CC72F4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1DEDB-EF84-4E3F-8087-868C85857767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11CC81-76F8-4224-902E-B85DE71AA22F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3" y="6485878"/>
            <a:ext cx="796521" cy="302349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86A223-222A-4A79-9018-953A99707359}"/>
              </a:ext>
            </a:extLst>
          </p:cNvPr>
          <p:cNvSpPr txBox="1"/>
          <p:nvPr/>
        </p:nvSpPr>
        <p:spPr>
          <a:xfrm>
            <a:off x="7920162" y="2222708"/>
            <a:ext cx="3904751" cy="1191816"/>
          </a:xfrm>
          <a:prstGeom prst="wedgeRoundRectCallout">
            <a:avLst>
              <a:gd name="adj1" fmla="val -41875"/>
              <a:gd name="adj2" fmla="val 93635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ส่งเสริมผู้ประกอบการนวัตกรรม ผลิตอาหาร</a:t>
            </a:r>
            <a:r>
              <a:rPr lang="th-TH" sz="32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ฟั</a:t>
            </a: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งก</a:t>
            </a:r>
            <a:r>
              <a:rPr lang="th-TH" sz="32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์ชั่น</a:t>
            </a: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มูลค่าสูง</a:t>
            </a:r>
            <a:endParaRPr lang="en-US" sz="3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031A4D83-1502-45CD-8996-72F2A1A21BCE}"/>
              </a:ext>
            </a:extLst>
          </p:cNvPr>
          <p:cNvSpPr/>
          <p:nvPr/>
        </p:nvSpPr>
        <p:spPr>
          <a:xfrm>
            <a:off x="106613" y="1867409"/>
            <a:ext cx="4173838" cy="3075652"/>
          </a:xfrm>
          <a:prstGeom prst="wedgeRoundRectCallout">
            <a:avLst>
              <a:gd name="adj1" fmla="val 40008"/>
              <a:gd name="adj2" fmla="val 60511"/>
              <a:gd name="adj3" fmla="val 16667"/>
            </a:avLst>
          </a:prstGeom>
          <a:solidFill>
            <a:srgbClr val="66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32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ส่งเสริมเพิ่มผลผลิต ลดพื้นที่ปลูก ลดปัจจัยการผลิต ลดผลกระทบต่อสิ่งแวดล้อมด้วยเทคโนโลยีเกษตรแม่นยำ ทดลองประสิทธิภาพเทคโนโลยีสมาร์ทฟาร์มหารูปแบบลงทุนคุ้มค่าที่สุด</a:t>
            </a:r>
            <a:endParaRPr lang="en-US" sz="3200" b="1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93917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E021D-6290-4BA7-92E5-7758F1F89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/>
            <a:r>
              <a:rPr lang="th-TH" sz="4800" b="1" dirty="0"/>
              <a:t>ตัวอย่าง - การส่งเสริมนวัตกรรมและเทคโนโลยีใหม่</a:t>
            </a:r>
            <a:br>
              <a:rPr lang="th-TH" sz="4800" b="1" dirty="0"/>
            </a:br>
            <a:r>
              <a:rPr lang="th-TH" sz="4800" b="1" dirty="0"/>
              <a:t>ความร่วมมือระหว่าง </a:t>
            </a:r>
            <a:r>
              <a:rPr lang="th-TH" sz="4800" b="1" dirty="0" err="1"/>
              <a:t>กส</a:t>
            </a:r>
            <a:r>
              <a:rPr lang="th-TH" sz="4800" b="1" dirty="0"/>
              <a:t>ก.-สวทช.</a:t>
            </a:r>
            <a:endParaRPr lang="en-US" sz="4800" b="1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F8A33CD-4B0C-4599-89EE-CFF536EF62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0480146"/>
              </p:ext>
            </p:extLst>
          </p:nvPr>
        </p:nvGraphicFramePr>
        <p:xfrm>
          <a:off x="407504" y="1784350"/>
          <a:ext cx="11376992" cy="4572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995531">
                  <a:extLst>
                    <a:ext uri="{9D8B030D-6E8A-4147-A177-3AD203B41FA5}">
                      <a16:colId xmlns:a16="http://schemas.microsoft.com/office/drawing/2014/main" val="978850324"/>
                    </a:ext>
                  </a:extLst>
                </a:gridCol>
                <a:gridCol w="1616765">
                  <a:extLst>
                    <a:ext uri="{9D8B030D-6E8A-4147-A177-3AD203B41FA5}">
                      <a16:colId xmlns:a16="http://schemas.microsoft.com/office/drawing/2014/main" val="3065041445"/>
                    </a:ext>
                  </a:extLst>
                </a:gridCol>
                <a:gridCol w="861391">
                  <a:extLst>
                    <a:ext uri="{9D8B030D-6E8A-4147-A177-3AD203B41FA5}">
                      <a16:colId xmlns:a16="http://schemas.microsoft.com/office/drawing/2014/main" val="1165075953"/>
                    </a:ext>
                  </a:extLst>
                </a:gridCol>
                <a:gridCol w="1285461">
                  <a:extLst>
                    <a:ext uri="{9D8B030D-6E8A-4147-A177-3AD203B41FA5}">
                      <a16:colId xmlns:a16="http://schemas.microsoft.com/office/drawing/2014/main" val="2736885087"/>
                    </a:ext>
                  </a:extLst>
                </a:gridCol>
                <a:gridCol w="795131">
                  <a:extLst>
                    <a:ext uri="{9D8B030D-6E8A-4147-A177-3AD203B41FA5}">
                      <a16:colId xmlns:a16="http://schemas.microsoft.com/office/drawing/2014/main" val="487679255"/>
                    </a:ext>
                  </a:extLst>
                </a:gridCol>
                <a:gridCol w="1113182">
                  <a:extLst>
                    <a:ext uri="{9D8B030D-6E8A-4147-A177-3AD203B41FA5}">
                      <a16:colId xmlns:a16="http://schemas.microsoft.com/office/drawing/2014/main" val="3879854661"/>
                    </a:ext>
                  </a:extLst>
                </a:gridCol>
                <a:gridCol w="1709531">
                  <a:extLst>
                    <a:ext uri="{9D8B030D-6E8A-4147-A177-3AD203B41FA5}">
                      <a16:colId xmlns:a16="http://schemas.microsoft.com/office/drawing/2014/main" val="3650976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นวัตกรรม/เทคโนโลยีใหม่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พืช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ศพก.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แปลงใหญ่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err="1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วสช</a:t>
                      </a: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.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SF/YSF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จังหวัด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3461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ประสิทธิภาพเครื่องโม่แป้ง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ข้าว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  <a:sym typeface="Symbol" panose="05050102010706020507" pitchFamily="18" charset="2"/>
                        </a:rPr>
                        <a:t>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tx1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ร้อยเอ็ด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769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โรงเรือน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IOT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พริก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ngsanaUPC" panose="02020603050405020304" pitchFamily="18" charset="-34"/>
                          <a:ea typeface="+mn-ea"/>
                          <a:cs typeface="AngsanaUPC" panose="02020603050405020304" pitchFamily="18" charset="-34"/>
                          <a:sym typeface="Symbol" panose="05050102010706020507" pitchFamily="18" charset="2"/>
                        </a:rPr>
                        <a:t>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ngsanaUPC" panose="02020603050405020304" pitchFamily="18" charset="-34"/>
                        <a:ea typeface="+mn-ea"/>
                        <a:cs typeface="AngsanaUPC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ngsanaUPC" panose="02020603050405020304" pitchFamily="18" charset="-34"/>
                          <a:ea typeface="+mn-ea"/>
                          <a:cs typeface="AngsanaUPC" panose="02020603050405020304" pitchFamily="18" charset="-34"/>
                          <a:sym typeface="Symbol" panose="05050102010706020507" pitchFamily="18" charset="2"/>
                        </a:rPr>
                        <a:t>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ngsanaUPC" panose="02020603050405020304" pitchFamily="18" charset="-34"/>
                        <a:ea typeface="+mn-ea"/>
                        <a:cs typeface="AngsanaUPC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tx1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  <a:sym typeface="Symbol" panose="05050102010706020507" pitchFamily="18" charset="2"/>
                        </a:rPr>
                        <a:t>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ศรีสะเกษ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2050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โรงเรือน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IOT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ผัก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ngsanaUPC" panose="02020603050405020304" pitchFamily="18" charset="-34"/>
                        <a:ea typeface="+mn-ea"/>
                        <a:cs typeface="AngsanaUPC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ngsanaUPC" panose="02020603050405020304" pitchFamily="18" charset="-34"/>
                        <a:ea typeface="+mn-ea"/>
                        <a:cs typeface="AngsanaUPC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  <a:sym typeface="Symbol" panose="05050102010706020507" pitchFamily="18" charset="2"/>
                        </a:rPr>
                        <a:t>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  <a:sym typeface="Symbol" panose="05050102010706020507" pitchFamily="18" charset="2"/>
                        </a:rPr>
                        <a:t>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นครปฐม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1161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IOT</a:t>
                      </a: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แปลงเปิด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มันสำปะหลัง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ngsanaUPC" panose="02020603050405020304" pitchFamily="18" charset="-34"/>
                          <a:ea typeface="+mn-ea"/>
                          <a:cs typeface="AngsanaUPC" panose="02020603050405020304" pitchFamily="18" charset="-34"/>
                          <a:sym typeface="Symbol" panose="05050102010706020507" pitchFamily="18" charset="2"/>
                        </a:rPr>
                        <a:t>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ngsanaUPC" panose="02020603050405020304" pitchFamily="18" charset="-34"/>
                        <a:ea typeface="+mn-ea"/>
                        <a:cs typeface="AngsanaUPC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ngsanaUPC" panose="02020603050405020304" pitchFamily="18" charset="-34"/>
                          <a:ea typeface="+mn-ea"/>
                          <a:cs typeface="AngsanaUPC" panose="02020603050405020304" pitchFamily="18" charset="-34"/>
                          <a:sym typeface="Symbol" panose="05050102010706020507" pitchFamily="18" charset="2"/>
                        </a:rPr>
                        <a:t>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ngsanaUPC" panose="02020603050405020304" pitchFamily="18" charset="-34"/>
                        <a:ea typeface="+mn-ea"/>
                        <a:cs typeface="AngsanaUPC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tx1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tx1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กาญจนบุรี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1768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IOT</a:t>
                      </a: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แปลงเปิด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ลำไย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ngsanaUPC" panose="02020603050405020304" pitchFamily="18" charset="-34"/>
                          <a:ea typeface="+mn-ea"/>
                          <a:cs typeface="AngsanaUPC" panose="02020603050405020304" pitchFamily="18" charset="-34"/>
                          <a:sym typeface="Symbol" panose="05050102010706020507" pitchFamily="18" charset="2"/>
                        </a:rPr>
                        <a:t>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ngsanaUPC" panose="02020603050405020304" pitchFamily="18" charset="-34"/>
                        <a:ea typeface="+mn-ea"/>
                        <a:cs typeface="AngsanaUPC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ngsanaUPC" panose="02020603050405020304" pitchFamily="18" charset="-34"/>
                          <a:ea typeface="+mn-ea"/>
                          <a:cs typeface="AngsanaUPC" panose="02020603050405020304" pitchFamily="18" charset="-34"/>
                          <a:sym typeface="Symbol" panose="05050102010706020507" pitchFamily="18" charset="2"/>
                        </a:rPr>
                        <a:t>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ngsanaUPC" panose="02020603050405020304" pitchFamily="18" charset="-34"/>
                        <a:ea typeface="+mn-ea"/>
                        <a:cs typeface="AngsanaUPC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tx1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tx1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จันทบุรี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000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IOT</a:t>
                      </a: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แปลงเปิด/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Climate station/Trace farm/</a:t>
                      </a: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ดินปุ๋ย/ชีวภัณฑ์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มังคุด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ngsanaUPC" panose="02020603050405020304" pitchFamily="18" charset="-34"/>
                          <a:ea typeface="+mn-ea"/>
                          <a:cs typeface="AngsanaUPC" panose="02020603050405020304" pitchFamily="18" charset="-34"/>
                          <a:sym typeface="Symbol" panose="05050102010706020507" pitchFamily="18" charset="2"/>
                        </a:rPr>
                        <a:t>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ngsanaUPC" panose="02020603050405020304" pitchFamily="18" charset="-34"/>
                        <a:ea typeface="+mn-ea"/>
                        <a:cs typeface="AngsanaUPC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ngsanaUPC" panose="02020603050405020304" pitchFamily="18" charset="-34"/>
                          <a:ea typeface="+mn-ea"/>
                          <a:cs typeface="AngsanaUPC" panose="02020603050405020304" pitchFamily="18" charset="-34"/>
                          <a:sym typeface="Symbol" panose="05050102010706020507" pitchFamily="18" charset="2"/>
                        </a:rPr>
                        <a:t>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ngsanaUPC" panose="02020603050405020304" pitchFamily="18" charset="-34"/>
                        <a:ea typeface="+mn-ea"/>
                        <a:cs typeface="AngsanaUPC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tx1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  <a:sym typeface="Symbol" panose="05050102010706020507" pitchFamily="18" charset="2"/>
                        </a:rPr>
                        <a:t>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จันทบุรี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526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IOT</a:t>
                      </a: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แปลงเปิด/ดินปุ๋ย/เนื้อเยื่อ/แปรรูป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สับปะรด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ngsanaUPC" panose="02020603050405020304" pitchFamily="18" charset="-34"/>
                          <a:ea typeface="+mn-ea"/>
                          <a:cs typeface="AngsanaUPC" panose="02020603050405020304" pitchFamily="18" charset="-34"/>
                          <a:sym typeface="Symbol" panose="05050102010706020507" pitchFamily="18" charset="2"/>
                        </a:rPr>
                        <a:t>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ngsanaUPC" panose="02020603050405020304" pitchFamily="18" charset="-34"/>
                        <a:ea typeface="+mn-ea"/>
                        <a:cs typeface="AngsanaUPC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ngsanaUPC" panose="02020603050405020304" pitchFamily="18" charset="-34"/>
                          <a:ea typeface="+mn-ea"/>
                          <a:cs typeface="AngsanaUPC" panose="02020603050405020304" pitchFamily="18" charset="-34"/>
                          <a:sym typeface="Symbol" panose="05050102010706020507" pitchFamily="18" charset="2"/>
                        </a:rPr>
                        <a:t>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ngsanaUPC" panose="02020603050405020304" pitchFamily="18" charset="-34"/>
                        <a:ea typeface="+mn-ea"/>
                        <a:cs typeface="AngsanaUPC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ระยอง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305767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139CFD-E3BB-443D-8C7E-EF525C7C4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1DEDB-EF84-4E3F-8087-868C85857767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7DC5AB-328B-47BD-988C-3EC96CB8CFA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3" y="6485878"/>
            <a:ext cx="796521" cy="302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1441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1888</Words>
  <Application>Microsoft Office PowerPoint</Application>
  <PresentationFormat>Widescreen</PresentationFormat>
  <Paragraphs>338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1" baseType="lpstr">
      <vt:lpstr>Andalus</vt:lpstr>
      <vt:lpstr>Angsana New</vt:lpstr>
      <vt:lpstr>AngsanaUPC</vt:lpstr>
      <vt:lpstr>Arial</vt:lpstr>
      <vt:lpstr>Calibri</vt:lpstr>
      <vt:lpstr>Calibri Light</vt:lpstr>
      <vt:lpstr>Cordia New</vt:lpstr>
      <vt:lpstr>RSU</vt:lpstr>
      <vt:lpstr>Symbol</vt:lpstr>
      <vt:lpstr>Tahoma</vt:lpstr>
      <vt:lpstr>TH Niramit AS</vt:lpstr>
      <vt:lpstr>TH SarabunPSK</vt:lpstr>
      <vt:lpstr>Times New Roman</vt:lpstr>
      <vt:lpstr>Wingdings</vt:lpstr>
      <vt:lpstr>Office Theme</vt:lpstr>
      <vt:lpstr>การสำรวจภูมิปัญญาท้องถิ่น และนวัตกรรมด้านการเกษตร ใน ศพก.</vt:lpstr>
      <vt:lpstr>ที่มาของการสำรวจ “ภูมิปัญญาท้องถิ่น”</vt:lpstr>
      <vt:lpstr>ที่มาของการสำรวจ “นวัตกรรมด้านการเกษตร”</vt:lpstr>
      <vt:lpstr>การเชื่อมโยงคำสำคัญ ว – ท - น</vt:lpstr>
      <vt:lpstr>PowerPoint Presentation</vt:lpstr>
      <vt:lpstr>PowerPoint Presentation</vt:lpstr>
      <vt:lpstr>การพัฒนาวิทยาศาสตร์ เทคโนโลยี และนวัตกรรมของประเทศไทย เพื่อเศรษฐกิจชีวภาพ เศรษฐกิจหมุนเวียน และเศรษฐกิจสีเขียว Bio – Circular – Green Economy</vt:lpstr>
      <vt:lpstr>ยุทธศาสตร์การพัฒนาวิทยาศาสตร์ เทคโนโลยี และนวัตกรรม กลุ่มเกษตรและอาหาร ตามกรอบ BCG Model</vt:lpstr>
      <vt:lpstr>ตัวอย่าง - การส่งเสริมนวัตกรรมและเทคโนโลยีใหม่ ความร่วมมือระหว่าง กสก.-สวทช.</vt:lpstr>
      <vt:lpstr>PowerPoint Presentation</vt:lpstr>
      <vt:lpstr>การดำเนินงานสำรวจ ปีงบประมาณ 2563</vt:lpstr>
      <vt:lpstr>คำนิยาม - ความหมาย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กลุ่มสนทนาเกี่ยวกับภูมิปัญญาท้องถิ่นและนวัตกรรมด้านการเกษตร</vt:lpstr>
      <vt:lpstr>ขอขอบคุณทุกท่าน สำหรับการตอบแบบสำรวจ ครั้งที่ 1  กลุ่มภูมิปัญญาท้องถิ่นและนวัตกรรมด้านการเกษตร  กองวิจัยและพัฒนางานส่งเสริมการเกษตร  กรมส่งเสริมการเกษตร กระทรวงเกษตรและสหกรณ์ โทรศัพท์ 02 – 940 6038 ภายใน 337  ส่งข้อมูลเพิ่มเติมและแลกเปลี่ยนเรียนรู้ประสบการณ์ การประยุกต์ใช้ภูมิปัญญาท้องถิ่นและนวัตกรรมด้านการเกษตร  สามารถส่งได้ตามไลน์แชท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การสำรวจภูมิปัญญาท้องถิ่นและนวัตกรรมด้านการเกษตรใน ศพก.</dc:title>
  <dc:creator>DKai_Surangsri Wapet.</dc:creator>
  <cp:lastModifiedBy>DK_Surangsri</cp:lastModifiedBy>
  <cp:revision>106</cp:revision>
  <dcterms:created xsi:type="dcterms:W3CDTF">2019-11-23T23:23:36Z</dcterms:created>
  <dcterms:modified xsi:type="dcterms:W3CDTF">2019-11-27T07:39:20Z</dcterms:modified>
</cp:coreProperties>
</file>