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7" r:id="rId1"/>
  </p:sldMasterIdLst>
  <p:notesMasterIdLst>
    <p:notesMasterId r:id="rId20"/>
  </p:notesMasterIdLst>
  <p:handoutMasterIdLst>
    <p:handoutMasterId r:id="rId21"/>
  </p:handoutMasterIdLst>
  <p:sldIdLst>
    <p:sldId id="267" r:id="rId2"/>
    <p:sldId id="304" r:id="rId3"/>
    <p:sldId id="284" r:id="rId4"/>
    <p:sldId id="265" r:id="rId5"/>
    <p:sldId id="256" r:id="rId6"/>
    <p:sldId id="266" r:id="rId7"/>
    <p:sldId id="263" r:id="rId8"/>
    <p:sldId id="310" r:id="rId9"/>
    <p:sldId id="311" r:id="rId10"/>
    <p:sldId id="295" r:id="rId11"/>
    <p:sldId id="300" r:id="rId12"/>
    <p:sldId id="302" r:id="rId13"/>
    <p:sldId id="297" r:id="rId14"/>
    <p:sldId id="301" r:id="rId15"/>
    <p:sldId id="306" r:id="rId16"/>
    <p:sldId id="307" r:id="rId17"/>
    <p:sldId id="308" r:id="rId18"/>
    <p:sldId id="309" r:id="rId19"/>
  </p:sldIdLst>
  <p:sldSz cx="9144000" cy="6858000" type="screen4x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0099"/>
    <a:srgbClr val="CCFFCC"/>
    <a:srgbClr val="CCCCFF"/>
    <a:srgbClr val="99CCFF"/>
    <a:srgbClr val="006600"/>
    <a:srgbClr val="FF00FF"/>
    <a:srgbClr val="F2EAE8"/>
    <a:srgbClr val="E4D2CD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14"/>
      </p:cViewPr>
      <p:guideLst>
        <p:guide orient="horz" pos="225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3"/>
            <a:ext cx="2984870" cy="502753"/>
          </a:xfrm>
          <a:prstGeom prst="rect">
            <a:avLst/>
          </a:prstGeom>
        </p:spPr>
        <p:txBody>
          <a:bodyPr vert="horz" lIns="94774" tIns="47388" rIns="94774" bIns="47388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707" y="3"/>
            <a:ext cx="2984870" cy="502753"/>
          </a:xfrm>
          <a:prstGeom prst="rect">
            <a:avLst/>
          </a:prstGeom>
        </p:spPr>
        <p:txBody>
          <a:bodyPr vert="horz" lIns="94774" tIns="47388" rIns="94774" bIns="47388" rtlCol="0"/>
          <a:lstStyle>
            <a:lvl1pPr algn="r">
              <a:defRPr sz="1300"/>
            </a:lvl1pPr>
          </a:lstStyle>
          <a:p>
            <a:fld id="{2ACC6AB4-7677-4664-B87B-4A0834BDF0F6}" type="datetimeFigureOut">
              <a:rPr lang="th-TH" smtClean="0"/>
              <a:t>03/06/63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8" y="9517550"/>
            <a:ext cx="2984870" cy="502753"/>
          </a:xfrm>
          <a:prstGeom prst="rect">
            <a:avLst/>
          </a:prstGeom>
        </p:spPr>
        <p:txBody>
          <a:bodyPr vert="horz" lIns="94774" tIns="47388" rIns="94774" bIns="47388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707" y="9517550"/>
            <a:ext cx="2984870" cy="502753"/>
          </a:xfrm>
          <a:prstGeom prst="rect">
            <a:avLst/>
          </a:prstGeom>
        </p:spPr>
        <p:txBody>
          <a:bodyPr vert="horz" lIns="94774" tIns="47388" rIns="94774" bIns="47388" rtlCol="0" anchor="b"/>
          <a:lstStyle>
            <a:lvl1pPr algn="r">
              <a:defRPr sz="1300"/>
            </a:lvl1pPr>
          </a:lstStyle>
          <a:p>
            <a:fld id="{7B85CE04-B446-467F-B1FD-562354A21B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2061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3"/>
            <a:ext cx="2984870" cy="502753"/>
          </a:xfrm>
          <a:prstGeom prst="rect">
            <a:avLst/>
          </a:prstGeom>
        </p:spPr>
        <p:txBody>
          <a:bodyPr vert="horz" lIns="94774" tIns="47388" rIns="94774" bIns="47388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707" y="3"/>
            <a:ext cx="2984870" cy="502753"/>
          </a:xfrm>
          <a:prstGeom prst="rect">
            <a:avLst/>
          </a:prstGeom>
        </p:spPr>
        <p:txBody>
          <a:bodyPr vert="horz" lIns="94774" tIns="47388" rIns="94774" bIns="47388" rtlCol="0"/>
          <a:lstStyle>
            <a:lvl1pPr algn="r">
              <a:defRPr sz="1300"/>
            </a:lvl1pPr>
          </a:lstStyle>
          <a:p>
            <a:fld id="{91C39F4E-EC6E-4E72-B5BC-7CC5584A2EE2}" type="datetimeFigureOut">
              <a:rPr lang="th-TH" smtClean="0"/>
              <a:t>03/06/63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55713"/>
            <a:ext cx="4503737" cy="3378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4" tIns="47388" rIns="94774" bIns="47388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8" y="4822275"/>
            <a:ext cx="5510530" cy="3945493"/>
          </a:xfrm>
          <a:prstGeom prst="rect">
            <a:avLst/>
          </a:prstGeom>
        </p:spPr>
        <p:txBody>
          <a:bodyPr vert="horz" lIns="94774" tIns="47388" rIns="94774" bIns="473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" y="9517550"/>
            <a:ext cx="2984870" cy="502753"/>
          </a:xfrm>
          <a:prstGeom prst="rect">
            <a:avLst/>
          </a:prstGeom>
        </p:spPr>
        <p:txBody>
          <a:bodyPr vert="horz" lIns="94774" tIns="47388" rIns="94774" bIns="47388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707" y="9517550"/>
            <a:ext cx="2984870" cy="502753"/>
          </a:xfrm>
          <a:prstGeom prst="rect">
            <a:avLst/>
          </a:prstGeom>
        </p:spPr>
        <p:txBody>
          <a:bodyPr vert="horz" lIns="94774" tIns="47388" rIns="94774" bIns="47388" rtlCol="0" anchor="b"/>
          <a:lstStyle>
            <a:lvl1pPr algn="r">
              <a:defRPr sz="1300"/>
            </a:lvl1pPr>
          </a:lstStyle>
          <a:p>
            <a:fld id="{0F70EB4D-ADC4-4BB9-A5C2-E2D0A95811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3512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ตัวแทนรูปบนสไลด์ 1">
            <a:extLst>
              <a:ext uri="{FF2B5EF4-FFF2-40B4-BE49-F238E27FC236}">
                <a16:creationId xmlns:a16="http://schemas.microsoft.com/office/drawing/2014/main" id="{82442EB5-45DC-4E3D-AFED-E90218C932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ตัวแทนบันทึกย่อ 2">
            <a:extLst>
              <a:ext uri="{FF2B5EF4-FFF2-40B4-BE49-F238E27FC236}">
                <a16:creationId xmlns:a16="http://schemas.microsoft.com/office/drawing/2014/main" id="{16F7A8F4-7FA6-4797-855C-3950BECCA8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4100" name="ตัวแทนหมายเลขสไลด์ 3">
            <a:extLst>
              <a:ext uri="{FF2B5EF4-FFF2-40B4-BE49-F238E27FC236}">
                <a16:creationId xmlns:a16="http://schemas.microsoft.com/office/drawing/2014/main" id="{6164D7E8-0E0A-4A1C-B7EF-BEE217D31A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68999" indent="-295768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83071" indent="-236612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56304" indent="-236612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129533" indent="-236612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602762" indent="-2366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3075995" indent="-2366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549217" indent="-2366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4022450" indent="-2366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24B47483-D37F-435B-A09F-6D424176E7E1}" type="slidenum">
              <a:rPr lang="en-US" altLang="th-TH" sz="1300">
                <a:latin typeface="Calibri" panose="020F0502020204030204" pitchFamily="34" charset="0"/>
              </a:rPr>
              <a:pPr/>
              <a:t>1</a:t>
            </a:fld>
            <a:endParaRPr lang="en-US" altLang="th-TH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041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11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63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74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102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11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997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129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82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30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02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20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3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011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74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698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49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05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97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1.png"/><Relationship Id="rId7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23041" b="60652"/>
          <a:stretch/>
        </p:blipFill>
        <p:spPr>
          <a:xfrm>
            <a:off x="0" y="0"/>
            <a:ext cx="9144000" cy="3991087"/>
          </a:xfrm>
          <a:prstGeom prst="rect">
            <a:avLst/>
          </a:prstGeom>
        </p:spPr>
      </p:pic>
      <p:sp>
        <p:nvSpPr>
          <p:cNvPr id="3076" name="AutoShape 2" descr="ผลการค้นหารูปภาพสำหรับ logo กระทรวงเกษตรและสหกรณ์">
            <a:extLst>
              <a:ext uri="{FF2B5EF4-FFF2-40B4-BE49-F238E27FC236}">
                <a16:creationId xmlns:a16="http://schemas.microsoft.com/office/drawing/2014/main" id="{CD94AE97-55B3-47A0-9130-52145E3459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5300" y="-144463"/>
            <a:ext cx="280988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th-TH" altLang="th-TH">
              <a:latin typeface="Arial" panose="020B0604020202020204" pitchFamily="34" charset="0"/>
            </a:endParaRPr>
          </a:p>
        </p:txBody>
      </p:sp>
      <p:sp>
        <p:nvSpPr>
          <p:cNvPr id="3077" name="AutoShape 4" descr="ผลการค้นหารูปภาพสำหรับ logo กระทรวงเกษตรและสหกรณ์">
            <a:extLst>
              <a:ext uri="{FF2B5EF4-FFF2-40B4-BE49-F238E27FC236}">
                <a16:creationId xmlns:a16="http://schemas.microsoft.com/office/drawing/2014/main" id="{B25B3D9D-42E4-4EF1-A431-6507694050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5300" y="-144463"/>
            <a:ext cx="280988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th-TH" altLang="th-TH">
              <a:latin typeface="Arial" panose="020B0604020202020204" pitchFamily="34" charset="0"/>
            </a:endParaRPr>
          </a:p>
        </p:txBody>
      </p:sp>
      <p:sp>
        <p:nvSpPr>
          <p:cNvPr id="3078" name="AutoShape 6" descr="ผลการค้นหารูปภาพสำหรับ logo กระทรวงเกษตรและสหกรณ์">
            <a:extLst>
              <a:ext uri="{FF2B5EF4-FFF2-40B4-BE49-F238E27FC236}">
                <a16:creationId xmlns:a16="http://schemas.microsoft.com/office/drawing/2014/main" id="{59AF1CE6-92F9-4AD3-A45B-48650B9506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5300" y="-144463"/>
            <a:ext cx="280988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th-TH" altLang="th-TH">
              <a:latin typeface="Arial" panose="020B0604020202020204" pitchFamily="34" charset="0"/>
            </a:endParaRPr>
          </a:p>
        </p:txBody>
      </p:sp>
      <p:sp>
        <p:nvSpPr>
          <p:cNvPr id="8" name="ชื่อเรื่องรอง 2"/>
          <p:cNvSpPr txBox="1">
            <a:spLocks/>
          </p:cNvSpPr>
          <p:nvPr/>
        </p:nvSpPr>
        <p:spPr bwMode="auto">
          <a:xfrm>
            <a:off x="592762" y="5417529"/>
            <a:ext cx="7961340" cy="8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กรมส่งเสริมการเกษตร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" name="Picture 2" descr="http://alc.doae.go.th/wp-content/uploads/2016/11/LOGO-%E0%B8%A8%E0%B8%9E%E0%B8%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0145" y="226036"/>
            <a:ext cx="1573115" cy="1562737"/>
          </a:xfrm>
          <a:prstGeom prst="ellipse">
            <a:avLst/>
          </a:prstGeom>
          <a:ln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12" name="สี่เหลี่ยมผืนผ้า 5"/>
          <p:cNvSpPr/>
          <p:nvPr/>
        </p:nvSpPr>
        <p:spPr>
          <a:xfrm>
            <a:off x="1" y="2124825"/>
            <a:ext cx="91440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60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โครงการ</a:t>
            </a:r>
            <a:r>
              <a:rPr lang="th-TH" sz="6000" b="1" u="sng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ยกระดับ</a:t>
            </a:r>
            <a:r>
              <a:rPr lang="th-TH" sz="60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ศูนย์เรียนรู้</a:t>
            </a:r>
          </a:p>
          <a:p>
            <a:pPr algn="ctr"/>
            <a:r>
              <a:rPr lang="th-TH" sz="60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การเพิ่มประสิทธิภาพการผลิตสินค้าเกษตร</a:t>
            </a:r>
          </a:p>
          <a:p>
            <a:pPr algn="ctr"/>
            <a:r>
              <a:rPr lang="th-TH" sz="60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th-TH" sz="6000" b="1" dirty="0" err="1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ศพก</a:t>
            </a:r>
            <a:r>
              <a:rPr lang="th-TH" sz="60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.)</a:t>
            </a:r>
            <a:endParaRPr lang="en-US" sz="6000" dirty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69112" y="6273225"/>
            <a:ext cx="320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H SarabunIT๙" pitchFamily="34" charset="-34"/>
                <a:cs typeface="TH SarabunIT๙" pitchFamily="34" charset="-34"/>
              </a:rPr>
              <a:t>  </a:t>
            </a:r>
            <a:r>
              <a: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มิถุนายน 2563</a:t>
            </a:r>
            <a:endParaRPr lang="en-US" sz="3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13379820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b="63700"/>
          <a:stretch/>
        </p:blipFill>
        <p:spPr>
          <a:xfrm>
            <a:off x="-6068" y="-15156"/>
            <a:ext cx="9150587" cy="248941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49659" y="164420"/>
            <a:ext cx="345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H SarabunPSK" panose="020B0500040200020003" pitchFamily="34" charset="-34"/>
              </a:rPr>
              <a:t>กรมส่งเสริมการเกษตร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1714" y="470055"/>
            <a:ext cx="8462286" cy="1200329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r>
              <a:rPr lang="th-TH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7. แนวทางการดำเนินงาน (ต่อ)</a:t>
            </a:r>
            <a:endParaRPr lang="th-TH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66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Picture 2" descr="http://alc.doae.go.th/wp-content/uploads/2016/11/LOGO-%E0%B8%A8%E0%B8%9E%E0%B8%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485" y="182300"/>
            <a:ext cx="1823177" cy="1836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0" y="2504719"/>
            <a:ext cx="9144519" cy="1099095"/>
          </a:xfrm>
        </p:spPr>
        <p:txBody>
          <a:bodyPr>
            <a:noAutofit/>
          </a:bodyPr>
          <a:lstStyle/>
          <a:p>
            <a:pPr marL="538163" indent="-538163" algn="l"/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2.  คณะทำงานฯ ระดับอำเภอ (</a:t>
            </a:r>
            <a:r>
              <a:rPr lang="en-US" sz="3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OT)</a:t>
            </a: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พิจารณาโครงการตามกรอบการดำเนินงาน และเสนอคณะกรรมการฯ ระดับจังหวัด (</a:t>
            </a:r>
            <a:r>
              <a:rPr lang="en-US" sz="3600" b="1" dirty="0" err="1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CoO</a:t>
            </a: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)  </a:t>
            </a:r>
            <a:endParaRPr lang="en-US" sz="36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4412505"/>
            <a:ext cx="9144519" cy="19611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38163" indent="-538163" algn="l"/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3.  คณะกรรมการฯ ระดับจังหวัด (</a:t>
            </a:r>
            <a:r>
              <a:rPr lang="en-US" sz="3600" b="1" dirty="0" err="1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CoO</a:t>
            </a: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) พิจารณาโครงการตามที่คณะทำงานฯ ระดับอำเภอเสนอ (</a:t>
            </a:r>
            <a:r>
              <a:rPr lang="en-US" sz="3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OT)</a:t>
            </a: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และเสนอหน่วยงานเจ้าภาพ</a:t>
            </a:r>
            <a:endParaRPr lang="en-US" sz="36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" name="Picture 4" descr="D:\Line Boss กสก\New folder\ศพก BF CRF  NEW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527" b="49107" l="4358" r="429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81" t="14767" r="54278" b="47031"/>
          <a:stretch/>
        </p:blipFill>
        <p:spPr bwMode="auto">
          <a:xfrm>
            <a:off x="7463469" y="5733826"/>
            <a:ext cx="1740475" cy="117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014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0"/>
          <p:cNvSpPr/>
          <p:nvPr/>
        </p:nvSpPr>
        <p:spPr>
          <a:xfrm>
            <a:off x="0" y="118270"/>
            <a:ext cx="9144000" cy="11079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 anchor="ctr">
            <a:spAutoFit/>
          </a:bodyPr>
          <a:lstStyle/>
          <a:p>
            <a:r>
              <a:rPr lang="th-TH" sz="6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ขั้นตอนการเสนอโครงการฯ</a:t>
            </a:r>
            <a:endParaRPr lang="th-TH" sz="6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66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9E17002D-047B-4A32-B4A4-26DB791D38A7}"/>
              </a:ext>
            </a:extLst>
          </p:cNvPr>
          <p:cNvSpPr/>
          <p:nvPr/>
        </p:nvSpPr>
        <p:spPr>
          <a:xfrm>
            <a:off x="6535461" y="4248499"/>
            <a:ext cx="2271713" cy="81437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พิจารณาโครงการฯ 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" name="กลุ่ม 4"/>
          <p:cNvGrpSpPr/>
          <p:nvPr/>
        </p:nvGrpSpPr>
        <p:grpSpPr>
          <a:xfrm>
            <a:off x="327539" y="1640727"/>
            <a:ext cx="8479635" cy="4761818"/>
            <a:chOff x="437154" y="1786470"/>
            <a:chExt cx="8479635" cy="4761818"/>
          </a:xfrm>
        </p:grpSpPr>
        <p:grpSp>
          <p:nvGrpSpPr>
            <p:cNvPr id="13" name="กลุ่ม 12"/>
            <p:cNvGrpSpPr/>
            <p:nvPr/>
          </p:nvGrpSpPr>
          <p:grpSpPr>
            <a:xfrm>
              <a:off x="437154" y="1786470"/>
              <a:ext cx="8479635" cy="3947442"/>
              <a:chOff x="392904" y="1416497"/>
              <a:chExt cx="8479635" cy="3947442"/>
            </a:xfrm>
          </p:grpSpPr>
          <p:sp>
            <p:nvSpPr>
              <p:cNvPr id="16" name="Rectangle 11">
                <a:extLst>
                  <a:ext uri="{FF2B5EF4-FFF2-40B4-BE49-F238E27FC236}">
                    <a16:creationId xmlns:a16="http://schemas.microsoft.com/office/drawing/2014/main" id="{51ECBE5C-9871-42C1-A38F-A5513784E027}"/>
                  </a:ext>
                </a:extLst>
              </p:cNvPr>
              <p:cNvSpPr/>
              <p:nvPr/>
            </p:nvSpPr>
            <p:spPr>
              <a:xfrm>
                <a:off x="392904" y="2740714"/>
                <a:ext cx="2271713" cy="81437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4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วิเคราะห์ศักยภาพโครงการฯ</a:t>
                </a:r>
                <a:endParaRPr lang="en-US" sz="24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" name="Rectangle 12">
                <a:extLst>
                  <a:ext uri="{FF2B5EF4-FFF2-40B4-BE49-F238E27FC236}">
                    <a16:creationId xmlns:a16="http://schemas.microsoft.com/office/drawing/2014/main" id="{D0725734-C94C-4C40-9B83-DD7EE016124C}"/>
                  </a:ext>
                </a:extLst>
              </p:cNvPr>
              <p:cNvSpPr/>
              <p:nvPr/>
            </p:nvSpPr>
            <p:spPr>
              <a:xfrm>
                <a:off x="392905" y="4048125"/>
                <a:ext cx="2271713" cy="8143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4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รวบรวมโครงการ</a:t>
                </a:r>
                <a:endParaRPr lang="en-US" sz="24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grpSp>
            <p:nvGrpSpPr>
              <p:cNvPr id="19" name="กลุ่ม 18"/>
              <p:cNvGrpSpPr/>
              <p:nvPr/>
            </p:nvGrpSpPr>
            <p:grpSpPr>
              <a:xfrm>
                <a:off x="2664617" y="1416497"/>
                <a:ext cx="6207922" cy="3947442"/>
                <a:chOff x="2664617" y="1416497"/>
                <a:chExt cx="6207922" cy="3947442"/>
              </a:xfrm>
            </p:grpSpPr>
            <p:sp>
              <p:nvSpPr>
                <p:cNvPr id="21" name="Rectangle: Rounded Corners 4">
                  <a:extLst>
                    <a:ext uri="{FF2B5EF4-FFF2-40B4-BE49-F238E27FC236}">
                      <a16:creationId xmlns:a16="http://schemas.microsoft.com/office/drawing/2014/main" id="{04C7FAF1-7904-4AC0-A623-77066F66A1E6}"/>
                    </a:ext>
                  </a:extLst>
                </p:cNvPr>
                <p:cNvSpPr/>
                <p:nvPr/>
              </p:nvSpPr>
              <p:spPr>
                <a:xfrm>
                  <a:off x="3043238" y="4048125"/>
                  <a:ext cx="3178969" cy="814376"/>
                </a:xfrm>
                <a:prstGeom prst="round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sz="32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คณะกรรมการระดับจังหวัด (</a:t>
                  </a:r>
                  <a:r>
                    <a:rPr lang="en-US" sz="32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CoO</a:t>
                  </a:r>
                  <a:r>
                    <a:rPr lang="en-US" sz="32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)</a:t>
                  </a:r>
                </a:p>
              </p:txBody>
            </p:sp>
            <p:sp>
              <p:nvSpPr>
                <p:cNvPr id="22" name="Rectangle: Rounded Corners 5">
                  <a:extLst>
                    <a:ext uri="{FF2B5EF4-FFF2-40B4-BE49-F238E27FC236}">
                      <a16:creationId xmlns:a16="http://schemas.microsoft.com/office/drawing/2014/main" id="{690B363C-60BC-4402-BCBA-10BC3D9EFC62}"/>
                    </a:ext>
                  </a:extLst>
                </p:cNvPr>
                <p:cNvSpPr/>
                <p:nvPr/>
              </p:nvSpPr>
              <p:spPr>
                <a:xfrm>
                  <a:off x="2986088" y="2740714"/>
                  <a:ext cx="3178969" cy="814376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sz="30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คณะทำงานระดับอำเภอ (</a:t>
                  </a:r>
                  <a:r>
                    <a:rPr lang="en-US" sz="30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OT)</a:t>
                  </a:r>
                </a:p>
              </p:txBody>
            </p:sp>
            <p:sp>
              <p:nvSpPr>
                <p:cNvPr id="23" name="Rectangle: Rounded Corners 6">
                  <a:extLst>
                    <a:ext uri="{FF2B5EF4-FFF2-40B4-BE49-F238E27FC236}">
                      <a16:creationId xmlns:a16="http://schemas.microsoft.com/office/drawing/2014/main" id="{93869A65-38BD-4BF2-B4E4-2FC82CD96455}"/>
                    </a:ext>
                  </a:extLst>
                </p:cNvPr>
                <p:cNvSpPr/>
                <p:nvPr/>
              </p:nvSpPr>
              <p:spPr>
                <a:xfrm>
                  <a:off x="2986088" y="1416497"/>
                  <a:ext cx="3178969" cy="814376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sz="32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คณะกรรมการ ศพก. </a:t>
                  </a:r>
                  <a:endParaRPr lang="en-US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24" name="Rectangle 8">
                  <a:extLst>
                    <a:ext uri="{FF2B5EF4-FFF2-40B4-BE49-F238E27FC236}">
                      <a16:creationId xmlns:a16="http://schemas.microsoft.com/office/drawing/2014/main" id="{017F1C09-6277-4119-955E-0C30999059FB}"/>
                    </a:ext>
                  </a:extLst>
                </p:cNvPr>
                <p:cNvSpPr/>
                <p:nvPr/>
              </p:nvSpPr>
              <p:spPr>
                <a:xfrm>
                  <a:off x="6600826" y="1416497"/>
                  <a:ext cx="2271713" cy="814376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sz="2400" b="1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เสนอความต้องการ/โครงการ</a:t>
                  </a:r>
                  <a:endParaRPr lang="en-US" sz="24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25" name="Rectangle 9">
                  <a:extLst>
                    <a:ext uri="{FF2B5EF4-FFF2-40B4-BE49-F238E27FC236}">
                      <a16:creationId xmlns:a16="http://schemas.microsoft.com/office/drawing/2014/main" id="{D70A516E-B5F1-438C-B1F8-31CDF1785BB9}"/>
                    </a:ext>
                  </a:extLst>
                </p:cNvPr>
                <p:cNvSpPr/>
                <p:nvPr/>
              </p:nvSpPr>
              <p:spPr>
                <a:xfrm>
                  <a:off x="6600826" y="2732311"/>
                  <a:ext cx="2271713" cy="81437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sz="2400" b="1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พิจารณาโครงการฯ</a:t>
                  </a:r>
                  <a:endParaRPr lang="en-US" sz="24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cxnSp>
              <p:nvCxnSpPr>
                <p:cNvPr id="26" name="Straight Arrow Connector 14">
                  <a:extLst>
                    <a:ext uri="{FF2B5EF4-FFF2-40B4-BE49-F238E27FC236}">
                      <a16:creationId xmlns:a16="http://schemas.microsoft.com/office/drawing/2014/main" id="{6AF4EB2E-F4AF-4834-873B-7B9D37D7D93E}"/>
                    </a:ext>
                  </a:extLst>
                </p:cNvPr>
                <p:cNvCxnSpPr>
                  <a:stCxn id="23" idx="2"/>
                </p:cNvCxnSpPr>
                <p:nvPr/>
              </p:nvCxnSpPr>
              <p:spPr>
                <a:xfrm flipH="1">
                  <a:off x="4572001" y="2230873"/>
                  <a:ext cx="3572" cy="501438"/>
                </a:xfrm>
                <a:prstGeom prst="straightConnector1">
                  <a:avLst/>
                </a:prstGeom>
                <a:ln w="57150">
                  <a:solidFill>
                    <a:srgbClr val="0000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16">
                  <a:extLst>
                    <a:ext uri="{FF2B5EF4-FFF2-40B4-BE49-F238E27FC236}">
                      <a16:creationId xmlns:a16="http://schemas.microsoft.com/office/drawing/2014/main" id="{BC606312-AD66-46F3-AC3D-B0D5F2A7A5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572000" y="4862501"/>
                  <a:ext cx="3572" cy="501438"/>
                </a:xfrm>
                <a:prstGeom prst="straightConnector1">
                  <a:avLst/>
                </a:prstGeom>
                <a:ln w="57150">
                  <a:solidFill>
                    <a:srgbClr val="0000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19">
                  <a:extLst>
                    <a:ext uri="{FF2B5EF4-FFF2-40B4-BE49-F238E27FC236}">
                      <a16:creationId xmlns:a16="http://schemas.microsoft.com/office/drawing/2014/main" id="{A1B4D139-EDE9-446F-89A1-1A9874D1323F}"/>
                    </a:ext>
                  </a:extLst>
                </p:cNvPr>
                <p:cNvCxnSpPr>
                  <a:stCxn id="23" idx="3"/>
                  <a:endCxn id="24" idx="1"/>
                </p:cNvCxnSpPr>
                <p:nvPr/>
              </p:nvCxnSpPr>
              <p:spPr>
                <a:xfrm>
                  <a:off x="6165056" y="1823685"/>
                  <a:ext cx="435770" cy="0"/>
                </a:xfrm>
                <a:prstGeom prst="line">
                  <a:avLst/>
                </a:prstGeom>
                <a:ln w="571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5">
                  <a:extLst>
                    <a:ext uri="{FF2B5EF4-FFF2-40B4-BE49-F238E27FC236}">
                      <a16:creationId xmlns:a16="http://schemas.microsoft.com/office/drawing/2014/main" id="{4985723D-1E39-4E27-8DFD-233B8E62C106}"/>
                    </a:ext>
                  </a:extLst>
                </p:cNvPr>
                <p:cNvCxnSpPr>
                  <a:stCxn id="22" idx="3"/>
                  <a:endCxn id="25" idx="1"/>
                </p:cNvCxnSpPr>
                <p:nvPr/>
              </p:nvCxnSpPr>
              <p:spPr>
                <a:xfrm flipV="1">
                  <a:off x="6165057" y="3139499"/>
                  <a:ext cx="435769" cy="8403"/>
                </a:xfrm>
                <a:prstGeom prst="line">
                  <a:avLst/>
                </a:prstGeom>
                <a:ln w="571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>
                  <a:extLst>
                    <a:ext uri="{FF2B5EF4-FFF2-40B4-BE49-F238E27FC236}">
                      <a16:creationId xmlns:a16="http://schemas.microsoft.com/office/drawing/2014/main" id="{583F8446-DA8F-45AF-BC39-2699ABCD9918}"/>
                    </a:ext>
                  </a:extLst>
                </p:cNvPr>
                <p:cNvCxnSpPr>
                  <a:stCxn id="21" idx="3"/>
                </p:cNvCxnSpPr>
                <p:nvPr/>
              </p:nvCxnSpPr>
              <p:spPr>
                <a:xfrm>
                  <a:off x="6222206" y="4455313"/>
                  <a:ext cx="378620" cy="0"/>
                </a:xfrm>
                <a:prstGeom prst="line">
                  <a:avLst/>
                </a:prstGeom>
                <a:ln w="571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9">
                  <a:extLst>
                    <a:ext uri="{FF2B5EF4-FFF2-40B4-BE49-F238E27FC236}">
                      <a16:creationId xmlns:a16="http://schemas.microsoft.com/office/drawing/2014/main" id="{8175065C-9685-4006-A721-367911B0B82B}"/>
                    </a:ext>
                  </a:extLst>
                </p:cNvPr>
                <p:cNvCxnSpPr>
                  <a:stCxn id="16" idx="3"/>
                  <a:endCxn id="22" idx="1"/>
                </p:cNvCxnSpPr>
                <p:nvPr/>
              </p:nvCxnSpPr>
              <p:spPr>
                <a:xfrm>
                  <a:off x="2664617" y="3147902"/>
                  <a:ext cx="321471" cy="0"/>
                </a:xfrm>
                <a:prstGeom prst="line">
                  <a:avLst/>
                </a:prstGeom>
                <a:ln w="571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67D86456-7084-4BC0-93B6-A43E98FD9350}"/>
                    </a:ext>
                  </a:extLst>
                </p:cNvPr>
                <p:cNvCxnSpPr>
                  <a:stCxn id="17" idx="3"/>
                  <a:endCxn id="21" idx="1"/>
                </p:cNvCxnSpPr>
                <p:nvPr/>
              </p:nvCxnSpPr>
              <p:spPr>
                <a:xfrm>
                  <a:off x="2664618" y="4455313"/>
                  <a:ext cx="378620" cy="0"/>
                </a:xfrm>
                <a:prstGeom prst="line">
                  <a:avLst/>
                </a:prstGeom>
                <a:ln w="571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4" name="Rectangle: Rounded Corners 7">
              <a:extLst>
                <a:ext uri="{FF2B5EF4-FFF2-40B4-BE49-F238E27FC236}">
                  <a16:creationId xmlns:a16="http://schemas.microsoft.com/office/drawing/2014/main" id="{3C082F7A-34FD-4812-9BB9-E0A60E7566EA}"/>
                </a:ext>
              </a:extLst>
            </p:cNvPr>
            <p:cNvSpPr/>
            <p:nvPr/>
          </p:nvSpPr>
          <p:spPr>
            <a:xfrm>
              <a:off x="3030055" y="5733912"/>
              <a:ext cx="3178969" cy="81437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กรมส่งเสริมการเกษตร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cxnSp>
        <p:nvCxnSpPr>
          <p:cNvPr id="35" name="Straight Arrow Connector 15">
            <a:extLst>
              <a:ext uri="{FF2B5EF4-FFF2-40B4-BE49-F238E27FC236}">
                <a16:creationId xmlns:a16="http://schemas.microsoft.com/office/drawing/2014/main" id="{C5CB3EE7-35BE-45B1-9579-962D6EE826B9}"/>
              </a:ext>
            </a:extLst>
          </p:cNvPr>
          <p:cNvCxnSpPr/>
          <p:nvPr/>
        </p:nvCxnSpPr>
        <p:spPr>
          <a:xfrm flipH="1">
            <a:off x="4545015" y="3753479"/>
            <a:ext cx="3572" cy="501438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สี่เหลี่ยมผืนผ้า 1"/>
          <p:cNvSpPr/>
          <p:nvPr/>
        </p:nvSpPr>
        <p:spPr>
          <a:xfrm>
            <a:off x="-81254" y="6496794"/>
            <a:ext cx="9279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 </a:t>
            </a:r>
            <a:r>
              <a:rPr lang="th-TH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ศพก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2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คณะกรรมการ </a:t>
            </a:r>
            <a:r>
              <a:rPr lang="th-TH" sz="2000" b="1" dirty="0" err="1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ศพก</a:t>
            </a:r>
            <a:r>
              <a:rPr lang="th-TH" sz="2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ระดับอำเภอในพื้นที่จังหวัด และระดับเขตในพื้นที่กรุงเทพมหานคร</a:t>
            </a:r>
          </a:p>
        </p:txBody>
      </p:sp>
    </p:spTree>
    <p:extLst>
      <p:ext uri="{BB962C8B-B14F-4D97-AF65-F5344CB8AC3E}">
        <p14:creationId xmlns:p14="http://schemas.microsoft.com/office/powerpoint/2010/main" val="3654457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0"/>
          <p:cNvSpPr/>
          <p:nvPr/>
        </p:nvSpPr>
        <p:spPr>
          <a:xfrm>
            <a:off x="0" y="26055"/>
            <a:ext cx="9144000" cy="70788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th-TH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แผนปฏิบัติงานโครงการยกระดับ </a:t>
            </a:r>
            <a:r>
              <a:rPr lang="th-TH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ศพก</a:t>
            </a:r>
            <a:r>
              <a:rPr lang="th-TH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.</a:t>
            </a:r>
            <a:endParaRPr lang="th-TH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66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682186"/>
              </p:ext>
            </p:extLst>
          </p:nvPr>
        </p:nvGraphicFramePr>
        <p:xfrm>
          <a:off x="0" y="937810"/>
          <a:ext cx="9144000" cy="51335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2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91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 เดือน ปี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218" marR="36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218" marR="3621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 พ.ค. 63	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218" marR="36218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th-TH" sz="18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กวพ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.จัดทำโครงการยกระดับ </a:t>
                      </a:r>
                      <a:r>
                        <a:rPr lang="th-TH" sz="18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ศพก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/</a:t>
                      </a:r>
                      <a:r>
                        <a:rPr lang="th-TH" sz="1800" b="1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เสนอโครงการในที่ประชุม </a:t>
                      </a:r>
                      <a:r>
                        <a:rPr lang="th-TH" sz="18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สศช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และชี้แจงหน่วยงานภูมิภาคผ่าน </a:t>
                      </a:r>
                      <a:r>
                        <a:rPr lang="en-GB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VDO Conference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218" marR="3621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 พ.ค. 63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218" marR="36218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จัดทำแนวทางฯ แบบเสนอโครงการ และแบบสรุปงบประมาณ</a:t>
                      </a:r>
                      <a:r>
                        <a:rPr lang="th-TH" sz="1800" b="1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/ 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หนังสือแจ้งจังหวัด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สสก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1-6 ทำแบบเสนอความต้องการ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218" marR="3621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มิ.ย. 63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218" marR="36218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หนังสือแจ้งจังหวัดเชิญประชุม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VDO Conference 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วันที่ 2 มิ.ย. 63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th-TH" sz="18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สศช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จัดประชุมหารือ แผนงานโครงการ 3.1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218" marR="3621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มิ.ย. 63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218" marR="362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กรมประชุม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VCO Conference 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ชี้แจงแนวทาง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เวทีตอบข้อซักถาม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218" marR="3621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5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 พ.ค. – 7 มิ.ย. 63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218" marR="36218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th-TH" sz="18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จนท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18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และค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กก.</a:t>
                      </a:r>
                      <a:r>
                        <a:rPr lang="th-TH" sz="18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ศพก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ร่วมพิจารณาจัดทำโครงการฯ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เสนอแบบความต้องการผ่าน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OT 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CoO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พิจารณาโครงการตามลำดับขั้น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จังหวัดรวบรวมแบบความต้องการของทุกศพก. สรุปตามแบบฟอร์มสรุปงบประมาณ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จัดส่งเอกสารถึงกรมฯ ทางช่องทางต่างๆ ภายในวันที่ 7 มิ.ย. 63 เวลา 16.30 น.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 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LINE</a:t>
                      </a:r>
                      <a:r>
                        <a:rPr lang="en-US" sz="1800" b="1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: </a:t>
                      </a:r>
                      <a:r>
                        <a:rPr lang="th-TH" sz="1800" b="1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จนท.รับผิดชอบ ศพก.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800" b="1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  </a:t>
                      </a:r>
                      <a:r>
                        <a:rPr lang="en-US" sz="1800" b="1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E-mail : doaeresearch20@gmail.com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218" marR="3621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790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 – 9 มิ.ย. 63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218" marR="36218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กรม (</a:t>
                      </a:r>
                      <a:r>
                        <a:rPr lang="th-TH" sz="18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กวพ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.) ตรวจสอบความถูกต้องโครงการฯ และความสอดคล้องกับแผนงาน 3.1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th-TH" sz="18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กวพ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.จัดทำข้อเสนอโครงการภายใต้โครงการฯ ฟื้นฟูเศรษฐกิจและสังคมฯ (ภาพรวม)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เสนอ </a:t>
                      </a:r>
                      <a:r>
                        <a:rPr lang="th-TH" sz="18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อธส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ลงนามรับรอง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จัดส่งสำนักงานเศรษฐกิจการเกษตร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218" marR="3621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6648635" y="6505400"/>
            <a:ext cx="243528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th-TH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ข้อมูล ณ วันที่ 29 พฤษภาคม 2563</a:t>
            </a:r>
            <a:endParaRPr lang="en-US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4799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b="62603"/>
          <a:stretch/>
        </p:blipFill>
        <p:spPr>
          <a:xfrm>
            <a:off x="0" y="6355"/>
            <a:ext cx="9143999" cy="256471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49659" y="164420"/>
            <a:ext cx="345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H SarabunPSK" panose="020B0500040200020003" pitchFamily="34" charset="-34"/>
              </a:rPr>
              <a:t>กรมส่งเสริมการเกษตร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32886" y="665979"/>
            <a:ext cx="8287216" cy="92333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r>
              <a:rPr lang="th-TH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8. ผลผลิต ผลลัพธ์ ตัวชี้วัด</a:t>
            </a:r>
            <a:endParaRPr lang="th-TH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66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4" name="Picture 4" descr="D:\Line Boss กสก\New folder\ศพก BF CRF  NE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527" b="49107" l="4358" r="429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81" t="14767" r="54278" b="47031"/>
          <a:stretch/>
        </p:blipFill>
        <p:spPr bwMode="auto">
          <a:xfrm>
            <a:off x="7463469" y="5733826"/>
            <a:ext cx="1740475" cy="117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alc.doae.go.th/wp-content/uploads/2016/11/LOGO-%E0%B8%A8%E0%B8%9E%E0%B8%8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9485" y="182300"/>
            <a:ext cx="1823177" cy="1836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58186" y="2525405"/>
            <a:ext cx="8885813" cy="2655886"/>
          </a:xfrm>
        </p:spPr>
        <p:txBody>
          <a:bodyPr>
            <a:noAutofit/>
          </a:bodyPr>
          <a:lstStyle/>
          <a:p>
            <a:pPr marL="571500" indent="-571500" algn="l">
              <a:buFont typeface="Courier New" pitchFamily="49" charset="0"/>
              <a:buChar char="o"/>
            </a:pPr>
            <a:r>
              <a:rPr lang="th-TH" sz="4000" b="1" dirty="0" err="1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ศพก</a:t>
            </a:r>
            <a:r>
              <a:rPr lang="th-TH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 882 ศูนย์ สามารถถ่ายทอดเทคโนโลยีและนวัตกรรม     ที่เหมาะสมได้ </a:t>
            </a:r>
          </a:p>
          <a:p>
            <a:pPr marL="571500" indent="-571500" algn="l">
              <a:buFont typeface="Courier New" pitchFamily="49" charset="0"/>
              <a:buChar char="o"/>
            </a:pPr>
            <a:r>
              <a:rPr lang="th-TH" sz="4000" b="1" dirty="0" err="1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ศพก</a:t>
            </a:r>
            <a:r>
              <a:rPr lang="th-TH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 ได้รับการพัฒนา                                        </a:t>
            </a:r>
            <a:r>
              <a:rPr lang="th-TH" sz="4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พิจารณา</a:t>
            </a:r>
            <a:r>
              <a:rPr lang="th-TH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4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รายได้ที่เพิ่มขึ้น</a:t>
            </a:r>
            <a:r>
              <a:rPr lang="th-TH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หรือ </a:t>
            </a:r>
            <a:r>
              <a:rPr lang="th-TH" sz="4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ต้นทุนการผลิตที่ลดลง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36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38078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b="62510"/>
          <a:stretch/>
        </p:blipFill>
        <p:spPr>
          <a:xfrm>
            <a:off x="-6587" y="-15"/>
            <a:ext cx="9150587" cy="2571094"/>
          </a:xfrm>
          <a:prstGeom prst="rect">
            <a:avLst/>
          </a:prstGeom>
        </p:spPr>
      </p:pic>
      <p:pic>
        <p:nvPicPr>
          <p:cNvPr id="4" name="Picture 2" descr="http://alc.doae.go.th/wp-content/uploads/2016/11/LOGO-%E0%B8%A8%E0%B8%9E%E0%B8%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485" y="182300"/>
            <a:ext cx="1823177" cy="1836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5696305" y="139608"/>
            <a:ext cx="345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H SarabunPSK" panose="020B0500040200020003" pitchFamily="34" charset="-34"/>
              </a:rPr>
              <a:t>กรมส่งเสริมการเกษตร</a:t>
            </a:r>
          </a:p>
        </p:txBody>
      </p:sp>
      <p:sp>
        <p:nvSpPr>
          <p:cNvPr id="23" name="Rectangle 22"/>
          <p:cNvSpPr/>
          <p:nvPr/>
        </p:nvSpPr>
        <p:spPr>
          <a:xfrm>
            <a:off x="-23935" y="2006364"/>
            <a:ext cx="909370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หนังสือด่วนที่สุด ที่ </a:t>
            </a:r>
            <a:r>
              <a:rPr lang="th-TH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กษ</a:t>
            </a:r>
            <a:r>
              <a:rPr lang="th-TH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1011/ว 745 ลงวันที่ 29 พฤษภาคม 2563</a:t>
            </a:r>
            <a:endParaRPr lang="th-TH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4404" y="724400"/>
            <a:ext cx="7739676" cy="830997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th-TH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9. หนังสือด่วนที่สุด ที่ </a:t>
            </a:r>
            <a:r>
              <a:rPr lang="th-TH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กษ</a:t>
            </a:r>
            <a:r>
              <a:rPr lang="th-TH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 1011/ว 745 </a:t>
            </a:r>
            <a:endParaRPr lang="en-US" sz="4800" dirty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756" y="2676036"/>
            <a:ext cx="2860697" cy="4090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7" y="2689417"/>
            <a:ext cx="2882398" cy="40771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958" y="2689416"/>
            <a:ext cx="2913019" cy="4077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0800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b="62510"/>
          <a:stretch/>
        </p:blipFill>
        <p:spPr>
          <a:xfrm>
            <a:off x="-6587" y="-15"/>
            <a:ext cx="9150587" cy="257109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696305" y="139608"/>
            <a:ext cx="345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H SarabunPSK" panose="020B0500040200020003" pitchFamily="34" charset="-34"/>
              </a:rPr>
              <a:t>กรมส่งเสริมการเกษตร</a:t>
            </a:r>
          </a:p>
        </p:txBody>
      </p:sp>
      <p:sp>
        <p:nvSpPr>
          <p:cNvPr id="8" name="Rectangle 7"/>
          <p:cNvSpPr/>
          <p:nvPr/>
        </p:nvSpPr>
        <p:spPr>
          <a:xfrm>
            <a:off x="1410914" y="724399"/>
            <a:ext cx="7739676" cy="830997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th-TH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10. แบบเสนอความต้องการพัฒนา</a:t>
            </a:r>
            <a:endParaRPr lang="en-US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A91F95-FCAF-49F1-A291-9350DCDE724D}"/>
              </a:ext>
            </a:extLst>
          </p:cNvPr>
          <p:cNvPicPr/>
          <p:nvPr/>
        </p:nvPicPr>
        <p:blipFill rotWithShape="1">
          <a:blip r:embed="rId3"/>
          <a:srcRect l="34402" t="17681" r="33688" b="8643"/>
          <a:stretch/>
        </p:blipFill>
        <p:spPr bwMode="auto">
          <a:xfrm>
            <a:off x="2075875" y="1555396"/>
            <a:ext cx="6828640" cy="52061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2" descr="http://alc.doae.go.th/wp-content/uploads/2016/11/LOGO-%E0%B8%A8%E0%B8%9E%E0%B8%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485" y="182300"/>
            <a:ext cx="1823177" cy="1836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7176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b="62510"/>
          <a:stretch/>
        </p:blipFill>
        <p:spPr>
          <a:xfrm>
            <a:off x="-6587" y="-15"/>
            <a:ext cx="9150587" cy="257109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696305" y="139608"/>
            <a:ext cx="345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H SarabunPSK" panose="020B0500040200020003" pitchFamily="34" charset="-34"/>
              </a:rPr>
              <a:t>กรมส่งเสริมการเกษตร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5157" y="847511"/>
            <a:ext cx="7739676" cy="584775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th-TH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11. แบบสรุปงบประมาณการพัฒนาโครงการยกระดับ </a:t>
            </a:r>
            <a:r>
              <a:rPr lang="th-TH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ศพก</a:t>
            </a:r>
            <a:r>
              <a:rPr lang="th-TH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.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23E71C-B471-48B2-97F8-C08D7087EB8A}"/>
              </a:ext>
            </a:extLst>
          </p:cNvPr>
          <p:cNvPicPr/>
          <p:nvPr/>
        </p:nvPicPr>
        <p:blipFill rotWithShape="1">
          <a:blip r:embed="rId3"/>
          <a:srcRect t="19891" r="49853" b="20065"/>
          <a:stretch/>
        </p:blipFill>
        <p:spPr bwMode="auto">
          <a:xfrm>
            <a:off x="805342" y="2097497"/>
            <a:ext cx="8036653" cy="46307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2" descr="http://alc.doae.go.th/wp-content/uploads/2016/11/LOGO-%E0%B8%A8%E0%B8%9E%E0%B8%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485" y="182300"/>
            <a:ext cx="1823177" cy="1836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5533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4983" y="4105692"/>
            <a:ext cx="3566466" cy="676376"/>
          </a:xfrm>
          <a:ln>
            <a:prstDash val="sysDash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ที่มา</a:t>
            </a:r>
          </a:p>
        </p:txBody>
      </p:sp>
      <p:pic>
        <p:nvPicPr>
          <p:cNvPr id="136195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alc.doae.go.th/wp-content/uploads/2016/11/LOGO-%E0%B8%A8%E0%B8%9E%E0%B8%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485" y="182300"/>
            <a:ext cx="1823177" cy="1836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5749925" y="165100"/>
            <a:ext cx="3454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/>
                <a:cs typeface="TH SarabunPSK" panose="020B0500040200020003" pitchFamily="34" charset="-34"/>
              </a:rPr>
              <a:t>กรมส่งเสริมการเกษตร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81830" y="636924"/>
            <a:ext cx="7937716" cy="101566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   การติดต่อประสานงาน</a:t>
            </a:r>
            <a:endParaRPr lang="th-TH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660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Garamond" panose="02020404030301010803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976971" y="1933160"/>
            <a:ext cx="1446734" cy="1569660"/>
          </a:xfrm>
          <a:prstGeom prst="rect">
            <a:avLst/>
          </a:prstGeom>
          <a:gradFill flip="none" rotWithShape="1">
            <a:gsLst>
              <a:gs pos="42000">
                <a:srgbClr val="CCE0F2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Line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4032448" y="2814301"/>
            <a:ext cx="4932040" cy="830723"/>
          </a:xfrm>
          <a:prstGeom prst="rect">
            <a:avLst/>
          </a:prstGeom>
          <a:gradFill flip="none" rotWithShape="1">
            <a:gsLst>
              <a:gs pos="42000">
                <a:srgbClr val="CCE0F2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http://alc.doae.go.th/</a:t>
            </a:r>
            <a:endParaRPr lang="th-TH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987512" y="3965405"/>
            <a:ext cx="8156488" cy="707886"/>
          </a:xfrm>
          <a:prstGeom prst="rect">
            <a:avLst/>
          </a:prstGeom>
          <a:gradFill flip="none" rotWithShape="1">
            <a:gsLst>
              <a:gs pos="42000">
                <a:srgbClr val="CCE0F2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โทร 02-579-9524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E-mail : Doaeresearch20@gmail.com</a:t>
            </a:r>
            <a:endParaRPr lang="th-TH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36209" name="Group 25"/>
          <p:cNvGrpSpPr>
            <a:grpSpLocks/>
          </p:cNvGrpSpPr>
          <p:nvPr/>
        </p:nvGrpSpPr>
        <p:grpSpPr bwMode="auto">
          <a:xfrm>
            <a:off x="573088" y="3951288"/>
            <a:ext cx="8577262" cy="2678112"/>
            <a:chOff x="2163202" y="1064363"/>
            <a:chExt cx="7970634" cy="2679471"/>
          </a:xfrm>
        </p:grpSpPr>
        <p:sp>
          <p:nvSpPr>
            <p:cNvPr id="27" name="TextBox 26"/>
            <p:cNvSpPr txBox="1"/>
            <p:nvPr/>
          </p:nvSpPr>
          <p:spPr>
            <a:xfrm>
              <a:off x="2483768" y="1988840"/>
              <a:ext cx="7650068" cy="1754994"/>
            </a:xfrm>
            <a:prstGeom prst="rect">
              <a:avLst/>
            </a:prstGeom>
            <a:gradFill flip="none" rotWithShape="1">
              <a:gsLst>
                <a:gs pos="42000">
                  <a:srgbClr val="CCE0F2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กลุ่มพัฒนาระบบส่งเสริมการเกษตร</a:t>
              </a:r>
            </a:p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กองวิจัยและพัฒนางานส่งเสริมการเกษตร</a:t>
              </a:r>
            </a:p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กรมส่งเสริมการเกษตร</a:t>
              </a:r>
              <a:endPara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/>
            <a:srcRect l="16323" t="10757" r="8541" b="11324"/>
            <a:stretch/>
          </p:blipFill>
          <p:spPr>
            <a:xfrm>
              <a:off x="2163202" y="1064363"/>
              <a:ext cx="759667" cy="78780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3621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50000" r="79137" b="5202"/>
          <a:stretch>
            <a:fillRect/>
          </a:stretch>
        </p:blipFill>
        <p:spPr bwMode="auto">
          <a:xfrm>
            <a:off x="617538" y="1892300"/>
            <a:ext cx="1362075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11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4" t="10800" r="22438" b="62601"/>
          <a:stretch>
            <a:fillRect/>
          </a:stretch>
        </p:blipFill>
        <p:spPr bwMode="auto">
          <a:xfrm>
            <a:off x="3851275" y="1949450"/>
            <a:ext cx="5113338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16323" t="10757" r="8541" b="11324"/>
          <a:stretch/>
        </p:blipFill>
        <p:spPr bwMode="auto">
          <a:xfrm>
            <a:off x="609087" y="4817209"/>
            <a:ext cx="811098" cy="7813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/>
          <a:srcRect l="16323" t="10757" r="8541" b="11324"/>
          <a:stretch/>
        </p:blipFill>
        <p:spPr bwMode="auto">
          <a:xfrm>
            <a:off x="2261209" y="2470256"/>
            <a:ext cx="773935" cy="745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/>
          <a:srcRect l="16323" t="10757" r="8541" b="11324"/>
          <a:stretch/>
        </p:blipFill>
        <p:spPr bwMode="auto">
          <a:xfrm>
            <a:off x="3688161" y="2821920"/>
            <a:ext cx="811831" cy="782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16323" t="10757" r="8541" b="11324"/>
          <a:stretch/>
        </p:blipFill>
        <p:spPr bwMode="auto">
          <a:xfrm>
            <a:off x="3611586" y="3978638"/>
            <a:ext cx="762875" cy="734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7690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4983" y="4105692"/>
            <a:ext cx="3566466" cy="676376"/>
          </a:xfrm>
          <a:ln>
            <a:prstDash val="sysDash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ที่มา</a:t>
            </a:r>
          </a:p>
        </p:txBody>
      </p:sp>
      <p:pic>
        <p:nvPicPr>
          <p:cNvPr id="137219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alc.doae.go.th/wp-content/uploads/2016/11/LOGO-%E0%B8%A8%E0%B8%9E%E0%B8%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485" y="182300"/>
            <a:ext cx="1823177" cy="1836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5684838" y="381000"/>
            <a:ext cx="3454400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/>
                <a:cs typeface="TH SarabunPSK" panose="020B0500040200020003" pitchFamily="34" charset="-34"/>
              </a:rPr>
              <a:t>กรมส่งเสริมการเกษตร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-3175" y="2266950"/>
            <a:ext cx="9153525" cy="2601913"/>
          </a:xfrm>
          <a:solidFill>
            <a:srgbClr val="00FF00"/>
          </a:solidFill>
        </p:spPr>
        <p:txBody>
          <a:bodyPr rtlCol="0"/>
          <a:lstStyle/>
          <a:p>
            <a:pPr eaLnBrk="1" fontAlgn="auto" hangingPunct="1">
              <a:buFont typeface="Arial"/>
              <a:buNone/>
              <a:defRPr/>
            </a:pPr>
            <a:r>
              <a:rPr lang="th-TH" sz="1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ขอบคุณ</a:t>
            </a:r>
          </a:p>
        </p:txBody>
      </p:sp>
      <p:pic>
        <p:nvPicPr>
          <p:cNvPr id="137223" name="Picture 4" descr="D:\Line Boss กสก\New folder\ศพก BF CRF  N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14767" r="54279" b="47031"/>
          <a:stretch>
            <a:fillRect/>
          </a:stretch>
        </p:blipFill>
        <p:spPr bwMode="auto">
          <a:xfrm>
            <a:off x="6929438" y="5549900"/>
            <a:ext cx="2395537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4" name="Picture 4" descr="Image result for à¸à¸²à¸£à¹à¸à¸¹à¸à¹à¸à¸©à¸à¸£à¸à¸£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420938"/>
            <a:ext cx="1893887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5" name="Picture 4" descr="D:\Line Boss กสก\New folder\ศพก BF CRF  N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14767" r="54279" b="47031"/>
          <a:stretch>
            <a:fillRect/>
          </a:stretch>
        </p:blipFill>
        <p:spPr bwMode="auto">
          <a:xfrm>
            <a:off x="88900" y="5532438"/>
            <a:ext cx="2395538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213" y="4222750"/>
            <a:ext cx="68992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Download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เอกสารการประชุม ได้ที่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&gt;&gt;&gt;</a:t>
            </a:r>
            <a:endParaRPr 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9979" y="2503522"/>
            <a:ext cx="2139881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36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/>
          </p:cNvPicPr>
          <p:nvPr/>
        </p:nvPicPr>
        <p:blipFill rotWithShape="1">
          <a:blip r:embed="rId2"/>
          <a:srcRect l="30382" r="7778" b="79933"/>
          <a:stretch/>
        </p:blipFill>
        <p:spPr>
          <a:xfrm>
            <a:off x="0" y="1"/>
            <a:ext cx="9144000" cy="1161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2993" y="1290987"/>
            <a:ext cx="6731007" cy="5299085"/>
          </a:xfrm>
        </p:spPr>
        <p:txBody>
          <a:bodyPr anchor="t">
            <a:noAutofit/>
          </a:bodyPr>
          <a:lstStyle/>
          <a:p>
            <a:pPr algn="l"/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1. กรอบนโยบาย</a:t>
            </a:r>
            <a:b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2. วัตถุประสงค์โครงการ</a:t>
            </a:r>
            <a:b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3. เป้าหมาย</a:t>
            </a:r>
            <a:b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4. งบประมาณ </a:t>
            </a:r>
            <a:b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5. เงื่อนไขการเข้าร่วมโครงการฯ</a:t>
            </a:r>
            <a:b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6. กรอบการดำเนินงาน</a:t>
            </a:r>
            <a:b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7. แนวทางการดำเนินงาน </a:t>
            </a:r>
            <a:b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8. ผลผลิต ตัวชี้วัดโครงการ</a:t>
            </a:r>
            <a:b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9. หนังสือด่วนที่สุด ที่ </a:t>
            </a:r>
            <a:r>
              <a:rPr lang="th-TH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กษ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1011/ว 745</a:t>
            </a:r>
            <a:b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10. แบบเสนอความต้องการพัฒนา</a:t>
            </a:r>
            <a:b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11. แบบสรุปงบประมาณการพัฒนาโครงการยกระดับ </a:t>
            </a:r>
            <a:r>
              <a:rPr lang="th-TH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ศพก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th-TH" sz="22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702162" y="-38503"/>
            <a:ext cx="7739676" cy="1200329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th-TH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ประเด็นนำเสนอ</a:t>
            </a:r>
            <a:endParaRPr lang="en-US" sz="7200" dirty="0"/>
          </a:p>
        </p:txBody>
      </p:sp>
      <p:pic>
        <p:nvPicPr>
          <p:cNvPr id="6" name="Picture 4" descr="D:\Line Boss กสก\New folder\ศพก BF CRF  NE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527" b="49107" l="4358" r="429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81" t="14767" r="54278" b="47031"/>
          <a:stretch/>
        </p:blipFill>
        <p:spPr bwMode="auto">
          <a:xfrm>
            <a:off x="198007" y="3573463"/>
            <a:ext cx="2214986" cy="149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329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b="62510"/>
          <a:stretch/>
        </p:blipFill>
        <p:spPr>
          <a:xfrm>
            <a:off x="-6587" y="-15"/>
            <a:ext cx="9150587" cy="2571094"/>
          </a:xfrm>
          <a:prstGeom prst="rect">
            <a:avLst/>
          </a:prstGeom>
        </p:spPr>
      </p:pic>
      <p:pic>
        <p:nvPicPr>
          <p:cNvPr id="4" name="Picture 2" descr="http://alc.doae.go.th/wp-content/uploads/2016/11/LOGO-%E0%B8%A8%E0%B8%9E%E0%B8%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485" y="182300"/>
            <a:ext cx="1823177" cy="1836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5696305" y="139608"/>
            <a:ext cx="345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H SarabunPSK" panose="020B0500040200020003" pitchFamily="34" charset="-34"/>
              </a:rPr>
              <a:t>กรมส่งเสริมการเกษตร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9855" y="1866510"/>
            <a:ext cx="9093709" cy="38164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 3.1</a:t>
            </a:r>
          </a:p>
          <a:p>
            <a:pPr algn="ctr"/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เกษตรอัจฉริยะ (เกษตรแม่นยำ เกษตรแปลงใหญ่ การเกษตรที่มีมูลค่าสูง) อุตสาหกรรมอาหาร 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Bioeconomy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ท่องเที่ยวเน้นคุณภาพ 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Hospitality Industry </a:t>
            </a:r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เศรษฐกิจสร้างสรรค์</a:t>
            </a:r>
            <a:endParaRPr lang="th-TH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9640" y="440267"/>
            <a:ext cx="7739676" cy="1200329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th-TH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1. กรอบนโยบาย</a:t>
            </a:r>
            <a:endParaRPr lang="en-US" sz="7200" dirty="0"/>
          </a:p>
        </p:txBody>
      </p:sp>
      <p:pic>
        <p:nvPicPr>
          <p:cNvPr id="7" name="Picture 4" descr="D:\Line Boss กสก\New folder\ศพก BF CRF  NEW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527" b="49107" l="4358" r="429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81" t="14767" r="54278" b="47031"/>
          <a:stretch/>
        </p:blipFill>
        <p:spPr bwMode="auto">
          <a:xfrm>
            <a:off x="7463469" y="5733826"/>
            <a:ext cx="1740475" cy="117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750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b="68157"/>
          <a:stretch/>
        </p:blipFill>
        <p:spPr>
          <a:xfrm>
            <a:off x="3" y="-15"/>
            <a:ext cx="9150587" cy="21838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flipH="1">
            <a:off x="212522" y="1874031"/>
            <a:ext cx="9150586" cy="120032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th-TH" sz="3600" b="1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เพื่อพัฒนาศักยภาพ </a:t>
            </a:r>
            <a:r>
              <a:rPr lang="th-TH" sz="3600" b="1" dirty="0" err="1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ศพก</a:t>
            </a:r>
            <a:r>
              <a:rPr lang="th-TH" sz="3600" b="1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. ในการถ่ายทอดความรู้ โดยนำเทคโนโลยี   นวัตกรรมมาประยุกต์ใช้ใน </a:t>
            </a:r>
            <a:r>
              <a:rPr lang="th-TH" sz="3600" b="1" dirty="0" err="1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ศพก</a:t>
            </a:r>
            <a:r>
              <a:rPr lang="th-TH" sz="3600" b="1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endParaRPr lang="th-TH" sz="36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2" descr="http://alc.doae.go.th/wp-content/uploads/2016/11/LOGO-%E0%B8%A8%E0%B8%9E%E0%B8%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485" y="182300"/>
            <a:ext cx="1823177" cy="1836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5749659" y="164420"/>
            <a:ext cx="345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H SarabunPSK" panose="020B0500040200020003" pitchFamily="34" charset="-34"/>
              </a:rPr>
              <a:t>กรมส่งเสริมการเกษตร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18680" y="622256"/>
            <a:ext cx="4418520" cy="92333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th-TH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2. วัตถุประสงค์</a:t>
            </a:r>
            <a:endParaRPr lang="th-TH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66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Rectangle 20"/>
          <p:cNvSpPr/>
          <p:nvPr/>
        </p:nvSpPr>
        <p:spPr>
          <a:xfrm>
            <a:off x="3" y="3284671"/>
            <a:ext cx="9150586" cy="9233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th-TH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3. เป้าหมาย </a:t>
            </a:r>
            <a:r>
              <a:rPr lang="th-TH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ศพก</a:t>
            </a: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. 882 ศูนย์ </a:t>
            </a:r>
          </a:p>
        </p:txBody>
      </p:sp>
      <p:sp>
        <p:nvSpPr>
          <p:cNvPr id="9" name="Rectangle 20"/>
          <p:cNvSpPr/>
          <p:nvPr/>
        </p:nvSpPr>
        <p:spPr>
          <a:xfrm>
            <a:off x="-6586" y="4545362"/>
            <a:ext cx="9150586" cy="9233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 anchor="ctr">
            <a:spAutoFit/>
          </a:bodyPr>
          <a:lstStyle/>
          <a:p>
            <a:r>
              <a:rPr lang="th-TH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      4. งบประมาณ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5083" y="5522715"/>
            <a:ext cx="9143998" cy="1238695"/>
          </a:xfrm>
        </p:spPr>
        <p:txBody>
          <a:bodyPr>
            <a:noAutofit/>
          </a:bodyPr>
          <a:lstStyle/>
          <a:p>
            <a:pPr marL="538163" indent="-538163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th-TH" sz="3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ศูนย์ละ</a:t>
            </a:r>
            <a:r>
              <a:rPr lang="th-TH" sz="3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ไม่เกิน 500</a:t>
            </a:r>
            <a:r>
              <a:rPr lang="en-US" sz="3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,000 </a:t>
            </a:r>
            <a:r>
              <a:rPr lang="th-TH" sz="3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pPr marL="538163" indent="-538163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th-TH" sz="3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เงินอุดหนุนตามแผนพัฒนาศักยภาพศูนย์เรียนรู้ จำนวน </a:t>
            </a:r>
            <a:r>
              <a:rPr lang="th-TH" sz="3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441 ล้านบาท</a:t>
            </a:r>
          </a:p>
          <a:p>
            <a:pPr algn="l">
              <a:buClr>
                <a:srgbClr val="C00000"/>
              </a:buClr>
            </a:pPr>
            <a:endParaRPr lang="th-TH" sz="3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59382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b="68627"/>
          <a:stretch/>
        </p:blipFill>
        <p:spPr>
          <a:xfrm>
            <a:off x="3" y="-16"/>
            <a:ext cx="9150587" cy="21515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1" y="2449318"/>
            <a:ext cx="9144000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tabLst>
                <a:tab pos="87313" algn="l"/>
              </a:tabLst>
            </a:pPr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1. เป็น </a:t>
            </a:r>
            <a:r>
              <a:rPr lang="th-TH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ศพก</a:t>
            </a:r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(ศูนย์หลัก) มีฐานข้อมูลในระบบ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alc.doae.go.th</a:t>
            </a:r>
            <a:endParaRPr lang="th-TH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2" descr="http://alc.doae.go.th/wp-content/uploads/2016/11/LOGO-%E0%B8%A8%E0%B8%9E%E0%B8%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485" y="182300"/>
            <a:ext cx="1823177" cy="1836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5749659" y="164420"/>
            <a:ext cx="345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H SarabunPSK" panose="020B0500040200020003" pitchFamily="34" charset="-34"/>
              </a:rPr>
              <a:t>กรมส่งเสริมการเกษตร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7275" y="609725"/>
            <a:ext cx="8369449" cy="1015663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r>
              <a:rPr lang="th-TH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   5. </a:t>
            </a:r>
            <a:r>
              <a:rPr lang="th-TH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เงื่อนไขการเข้าร่วมโครงการ</a:t>
            </a:r>
            <a:endParaRPr lang="th-TH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66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47198" y="3100654"/>
            <a:ext cx="9079452" cy="35394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tabLst>
                <a:tab pos="87313" algn="l"/>
              </a:tabLst>
            </a:pPr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2. วิเคราะห์ศักยภาพ 4 ด้าน</a:t>
            </a:r>
          </a:p>
          <a:p>
            <a:pPr marL="268288" indent="87313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u="sng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ฐานเรียนรู้</a:t>
            </a:r>
            <a:r>
              <a:rPr lang="th-TH" sz="28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เฉพาะเรื่องที่ สอดคล้องกับหลักสูตรการเรียนรู้ เช่น การใช้ปุ๋ยตาม         </a:t>
            </a:r>
          </a:p>
          <a:p>
            <a:pPr marL="268288">
              <a:buClr>
                <a:srgbClr val="C00000"/>
              </a:buClr>
            </a:pP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               ค่าวิเคราะห์ดิน การผลิตเมล็ดพันธุ์ การผลิตสาร</a:t>
            </a:r>
            <a:r>
              <a:rPr lang="th-TH" sz="2800" b="1" dirty="0" err="1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ชีว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ภัณฑ์ ฯลฯ </a:t>
            </a:r>
          </a:p>
          <a:p>
            <a:pPr marL="268288">
              <a:buClr>
                <a:srgbClr val="C00000"/>
              </a:buClr>
            </a:pP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               เพื่อแสดงของจริง  ฝึกปฏิบัติ ให้ผู้เรียนรู้ได้เห็น และนำไปปฏิบัติต่อเนื่อง</a:t>
            </a:r>
            <a:endParaRPr lang="en-US" sz="28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marL="268288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u="sng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แปลงเรียนรู้</a:t>
            </a:r>
            <a:r>
              <a:rPr lang="th-TH" sz="28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แปลงของเกษตรกรต้นแบบ ที่ทำการผลิตสินค้าเกษตรใช้ประโยชน์   </a:t>
            </a:r>
          </a:p>
          <a:p>
            <a:pPr marL="268288">
              <a:buClr>
                <a:srgbClr val="C00000"/>
              </a:buClr>
            </a:pP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                 สาธิตวิธี และสาธิตผล ให้กับเกษตรกรในชุมชนได้เรียนรู้</a:t>
            </a:r>
            <a:endParaRPr lang="en-US" sz="28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marL="268288" indent="87313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u="sng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วัสดุ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อุปกรณ์ในการถ่ายทอดความรู้/แลกเปลี่ยนเรียนรู้</a:t>
            </a:r>
          </a:p>
          <a:p>
            <a:pPr marL="268288" indent="87313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u="sng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อื่นๆ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ตามผลการวิเคราะห์ความต้องการพัฒนาของ </a:t>
            </a:r>
            <a:r>
              <a:rPr lang="th-TH" sz="2800" b="1" dirty="0" err="1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ศพก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0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b="66902"/>
          <a:stretch/>
        </p:blipFill>
        <p:spPr>
          <a:xfrm>
            <a:off x="3" y="-15"/>
            <a:ext cx="9150587" cy="2269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7473" y="2341976"/>
            <a:ext cx="8684197" cy="954107"/>
          </a:xfrm>
          <a:prstGeom prst="rect">
            <a:avLst/>
          </a:prstGeom>
          <a:gradFill flip="none" rotWithShape="1">
            <a:gsLst>
              <a:gs pos="42000">
                <a:srgbClr val="CCE0F2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เป็นโครงการ/กิจกรรม เพิ่มประสิทธิภาพหรือต่อยอด ให้ </a:t>
            </a:r>
            <a:r>
              <a:rPr lang="th-TH" sz="2800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ศพก</a:t>
            </a:r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 มีความพร้อม</a:t>
            </a:r>
          </a:p>
          <a:p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เป็นแหล่งเรียนรู้ และศูนย์กลางการให้บริการเกษตรของชุมชน  </a:t>
            </a:r>
          </a:p>
        </p:txBody>
      </p:sp>
      <p:pic>
        <p:nvPicPr>
          <p:cNvPr id="4" name="Picture 2" descr="http://alc.doae.go.th/wp-content/uploads/2016/11/LOGO-%E0%B8%A8%E0%B8%9E%E0%B8%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485" y="182300"/>
            <a:ext cx="1823177" cy="1836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465956" y="3702494"/>
            <a:ext cx="8684634" cy="2246769"/>
          </a:xfrm>
          <a:prstGeom prst="rect">
            <a:avLst/>
          </a:prstGeom>
          <a:gradFill flip="none" rotWithShape="1">
            <a:gsLst>
              <a:gs pos="42000">
                <a:srgbClr val="CCE0F2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เป็นโครงการ/กิจกรรม พัฒนาศักยภาพ ฐานเรียนรู้ แปลงเรียนรู้ หลักสูตรเรียนรู้    </a:t>
            </a:r>
          </a:p>
          <a:p>
            <a:pPr algn="thaiDist"/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และวัสดุ อุปกรณ์ในการถ่ายทอดความรู้/แลกเปลี่ยนเรียนรู้ สำหรับเป็นแหล่งเรียนรู้   </a:t>
            </a:r>
          </a:p>
          <a:p>
            <a:pPr algn="thaiDist"/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และศูนย์กลางการให้บริการเกษตรของชุมชน  นำนวัตกรรม เทคโนโลยี งานวิจัย      </a:t>
            </a:r>
          </a:p>
          <a:p>
            <a:pPr algn="thaiDist"/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มาต่อยอด เช่น ระบบน้ำ โรงเรือนอัจฉริยะ วัสดุอุปกรณ์สำหรับการเรียนรู้ รวมทั้ง </a:t>
            </a:r>
          </a:p>
          <a:p>
            <a:pPr algn="thaiDist"/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พัฒนาการผลิตสินค้าเกษตรปลอดภัยตามมาตรฐาน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49659" y="164420"/>
            <a:ext cx="345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H SarabunPSK" panose="020B0500040200020003" pitchFamily="34" charset="-34"/>
              </a:rPr>
              <a:t>กรมส่งเสริมการเกษตร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52676" y="655263"/>
            <a:ext cx="5657849" cy="92333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th-TH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6. กรอบการดำเนินงาน</a:t>
            </a:r>
            <a:endParaRPr lang="th-TH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66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-2365" y="2324180"/>
            <a:ext cx="906008" cy="971904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</a:p>
        </p:txBody>
      </p:sp>
      <p:sp>
        <p:nvSpPr>
          <p:cNvPr id="14" name="Pentagon 13"/>
          <p:cNvSpPr/>
          <p:nvPr/>
        </p:nvSpPr>
        <p:spPr>
          <a:xfrm>
            <a:off x="10762" y="3702494"/>
            <a:ext cx="914401" cy="2246768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</a:p>
        </p:txBody>
      </p:sp>
      <p:pic>
        <p:nvPicPr>
          <p:cNvPr id="10" name="Picture 4" descr="D:\Line Boss กสก\New folder\ศพก BF CRF  NEW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527" b="49107" l="4358" r="429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81" t="14767" r="54278" b="47031"/>
          <a:stretch/>
        </p:blipFill>
        <p:spPr bwMode="auto">
          <a:xfrm>
            <a:off x="7463469" y="5733826"/>
            <a:ext cx="1740475" cy="117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227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b="62196"/>
          <a:stretch/>
        </p:blipFill>
        <p:spPr>
          <a:xfrm>
            <a:off x="-6587" y="-14"/>
            <a:ext cx="9150587" cy="25926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49659" y="164420"/>
            <a:ext cx="345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H SarabunPSK" panose="020B0500040200020003" pitchFamily="34" charset="-34"/>
              </a:rPr>
              <a:t>กรมส่งเสริมการเกษตร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05655" y="587275"/>
            <a:ext cx="7466519" cy="1015663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r>
              <a:rPr lang="th-TH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7. แนวทางการดำเนินงาน</a:t>
            </a:r>
            <a:endParaRPr lang="th-TH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66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Picture 2" descr="http://alc.doae.go.th/wp-content/uploads/2016/11/LOGO-%E0%B8%A8%E0%B8%9E%E0%B8%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484" y="182301"/>
            <a:ext cx="1823177" cy="17054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" y="2190227"/>
            <a:ext cx="9143999" cy="966187"/>
          </a:xfrm>
        </p:spPr>
        <p:txBody>
          <a:bodyPr>
            <a:normAutofit/>
          </a:bodyPr>
          <a:lstStyle/>
          <a:p>
            <a:pPr marL="355600" indent="-355600" algn="l"/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คณะกรรมการ </a:t>
            </a:r>
            <a:r>
              <a:rPr lang="th-TH" sz="2800" b="1" dirty="0" err="1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ศพก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 ทำเวทีวิเคราะห์ประเมินศักยภาพ ออกแบบ วางแผนการจัดทำ       โครงการ พร้อมทำแผนปฏิบัติงาน แผนการใช้จ่ายงบประมาณ</a:t>
            </a:r>
            <a:endParaRPr lang="th-TH" sz="28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444" y="3220019"/>
            <a:ext cx="877355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2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) ข้อมูลพื้นฐาน </a:t>
            </a:r>
            <a:r>
              <a:rPr lang="th-TH" sz="2200" b="1" dirty="0" err="1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ศพก</a:t>
            </a:r>
            <a:r>
              <a:rPr lang="th-TH" sz="2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  </a:t>
            </a:r>
            <a:r>
              <a:rPr lang="en-US" sz="2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ชื่อศูนย์</a:t>
            </a:r>
            <a:r>
              <a:rPr lang="en-US" sz="2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ที่ตั้ง พิกัด</a:t>
            </a:r>
            <a:r>
              <a:rPr lang="en-US" sz="2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สินค้าหลัก</a:t>
            </a:r>
            <a:r>
              <a:rPr lang="en-US" sz="2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2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หลักสูตร</a:t>
            </a:r>
            <a:r>
              <a:rPr lang="en-US" sz="2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กิจกรรมที่ดำเนินการ</a:t>
            </a:r>
            <a:r>
              <a:rPr lang="en-US" sz="2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2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ข้อมูลอื่นๆ </a:t>
            </a:r>
            <a:endParaRPr lang="en-US" sz="22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2) กิจกรรมที่จะดำเนินการ</a:t>
            </a:r>
            <a:r>
              <a:rPr lang="en-US" sz="2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4 ประเด็น ดังนี้</a:t>
            </a:r>
          </a:p>
          <a:p>
            <a:r>
              <a:rPr lang="th-TH" sz="2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2.1 การพัฒนาฐานเรียนรู้ </a:t>
            </a:r>
            <a:r>
              <a:rPr lang="en-US" sz="2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ระบุกิจกรรม เช่น การใช้โซล่าเซลล์				งบประมาณ ............. บาท</a:t>
            </a:r>
          </a:p>
          <a:p>
            <a:r>
              <a:rPr lang="en-US" sz="2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2.2 </a:t>
            </a:r>
            <a:r>
              <a:rPr lang="th-TH" sz="2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การพัฒนาแปลงเรียนรู้ </a:t>
            </a:r>
            <a:r>
              <a:rPr lang="en-US" sz="2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ระบุกิจกรรม เช่น ระบบน้ำอัติโนมัติ			งบประมาณ ............... บาท</a:t>
            </a:r>
          </a:p>
          <a:p>
            <a:r>
              <a:rPr lang="th-TH" sz="2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2.3 การพัฒนาวัสดุ </a:t>
            </a:r>
            <a:r>
              <a:rPr lang="en-US" sz="2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ระบุกิจกรรมที่จะดำเนินการ		</a:t>
            </a:r>
            <a:r>
              <a:rPr lang="en-US" sz="2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		งบประมาณ ............... บาท</a:t>
            </a:r>
          </a:p>
          <a:p>
            <a:r>
              <a:rPr lang="th-TH" sz="2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2.4 อื่นๆ </a:t>
            </a:r>
            <a:r>
              <a:rPr lang="en-US" sz="2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ระบุกิจกรรมที่จะดำเนินการ								งบประมาณ ............... บาท</a:t>
            </a:r>
          </a:p>
          <a:p>
            <a:r>
              <a:rPr lang="th-TH" sz="2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3) ระบุวัตถุประสงค์หลักของโครงการ ได้แก่ ลดต้นทุน เพิ่มรายได้ หรืออื่นๆ</a:t>
            </a:r>
            <a:endParaRPr lang="en-US" sz="22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" name="Picture 4" descr="D:\Line Boss กสก\New folder\ศพก BF CRF  NEW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527" b="49107" l="4358" r="429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81" t="14767" r="54278" b="47031"/>
          <a:stretch/>
        </p:blipFill>
        <p:spPr bwMode="auto">
          <a:xfrm>
            <a:off x="7463469" y="5733826"/>
            <a:ext cx="1740475" cy="117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160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b="62196"/>
          <a:stretch/>
        </p:blipFill>
        <p:spPr>
          <a:xfrm>
            <a:off x="-6587" y="-14"/>
            <a:ext cx="9150587" cy="25926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49659" y="164420"/>
            <a:ext cx="345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H SarabunPSK" panose="020B0500040200020003" pitchFamily="34" charset="-34"/>
              </a:rPr>
              <a:t>กรมส่งเสริมการเกษตร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05655" y="587275"/>
            <a:ext cx="7466519" cy="1015663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r>
              <a:rPr lang="th-TH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7. แนวทางการดำเนินงาน</a:t>
            </a:r>
            <a:endParaRPr lang="th-TH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66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Picture 2" descr="http://alc.doae.go.th/wp-content/uploads/2016/11/LOGO-%E0%B8%A8%E0%B8%9E%E0%B8%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484" y="182301"/>
            <a:ext cx="1823177" cy="17054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39484" y="2533697"/>
            <a:ext cx="8773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4) แผนปฏิบัติงาน/ แผนการใช้จ่ายเงิน</a:t>
            </a:r>
          </a:p>
          <a:p>
            <a:r>
              <a:rPr lang="th-TH" sz="2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US" sz="22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" name="Picture 4" descr="D:\Line Boss กสก\New folder\ศพก BF CRF  NE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527" b="49107" l="4358" r="429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81" t="14767" r="54278" b="47031"/>
          <a:stretch/>
        </p:blipFill>
        <p:spPr bwMode="auto">
          <a:xfrm>
            <a:off x="7463469" y="5733826"/>
            <a:ext cx="1740475" cy="117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F92F8D8-07A0-4028-B789-E3DAF103A7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791869"/>
              </p:ext>
            </p:extLst>
          </p:nvPr>
        </p:nvGraphicFramePr>
        <p:xfrm>
          <a:off x="455582" y="2961808"/>
          <a:ext cx="8341360" cy="2830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r:id="rId7" imgW="9496421" imgH="3324140" progId="Excel.Sheet.12">
                  <p:embed/>
                </p:oleObj>
              </mc:Choice>
              <mc:Fallback>
                <p:oleObj name="Worksheet" r:id="rId7" imgW="9496421" imgH="33241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5582" y="2961808"/>
                        <a:ext cx="8341360" cy="2830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6616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b="62196"/>
          <a:stretch/>
        </p:blipFill>
        <p:spPr>
          <a:xfrm>
            <a:off x="-6587" y="-14"/>
            <a:ext cx="9150587" cy="25926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49659" y="164420"/>
            <a:ext cx="345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H SarabunPSK" panose="020B0500040200020003" pitchFamily="34" charset="-34"/>
              </a:rPr>
              <a:t>กรมส่งเสริมการเกษตร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05655" y="587275"/>
            <a:ext cx="7466519" cy="1015663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r>
              <a:rPr lang="th-TH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7. แนวทางการดำเนินงาน</a:t>
            </a:r>
            <a:endParaRPr lang="th-TH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66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Picture 2" descr="http://alc.doae.go.th/wp-content/uploads/2016/11/LOGO-%E0%B8%A8%E0%B8%9E%E0%B8%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484" y="182301"/>
            <a:ext cx="1823177" cy="17054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70444" y="3015449"/>
            <a:ext cx="87735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5) ผลลัพธ์ </a:t>
            </a:r>
            <a:r>
              <a:rPr lang="en-US" sz="2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: 5.1 </a:t>
            </a:r>
            <a:r>
              <a:rPr lang="th-TH" sz="2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การปรับเปลี่ยนหรือการนำเทคโนโลยีเกษตรสมัยใหม่ที่นำมาใช้สามารถทำให้ </a:t>
            </a:r>
            <a:r>
              <a:rPr lang="th-TH" sz="2200" b="1" dirty="0" err="1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ศพก</a:t>
            </a:r>
            <a:r>
              <a:rPr lang="th-TH" sz="2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                </a:t>
            </a:r>
          </a:p>
          <a:p>
            <a:r>
              <a:rPr lang="th-TH" sz="2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                เกิดการเปลี่ยนแปลง ดังนี้</a:t>
            </a:r>
            <a:endParaRPr lang="en-US" sz="22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2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         - </a:t>
            </a:r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รายได้</a:t>
            </a:r>
            <a:r>
              <a:rPr lang="th-TH" sz="2200" b="1" u="sng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เพิ่มขึ้น</a:t>
            </a:r>
            <a:r>
              <a:rPr lang="th-TH" sz="2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เฉลี่ยต่อไร่...............................บาท</a:t>
            </a:r>
            <a:endParaRPr lang="en-US" sz="22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2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         - </a:t>
            </a:r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ต้นทุน</a:t>
            </a:r>
            <a:r>
              <a:rPr lang="th-TH" sz="2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การผลิต</a:t>
            </a:r>
            <a:r>
              <a:rPr lang="th-TH" sz="2200" b="1" u="sng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ลดลง</a:t>
            </a:r>
            <a:r>
              <a:rPr lang="th-TH" sz="2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เฉลี่ยต่อไร่..............บาท  </a:t>
            </a:r>
            <a:endParaRPr lang="en-US" sz="22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	 5.2 </a:t>
            </a:r>
            <a:r>
              <a:rPr lang="th-TH" sz="2200" b="1" dirty="0" err="1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ศพก</a:t>
            </a:r>
            <a:r>
              <a:rPr lang="th-TH" sz="2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 882 ศูนย์ มีความพร้อมเป็นแหล่งเรียนรู้ของชุมชน  </a:t>
            </a:r>
            <a:endParaRPr lang="en-US" sz="22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" name="Picture 4" descr="D:\Line Boss กสก\New folder\ศพก BF CRF  NEW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527" b="49107" l="4358" r="429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81" t="14767" r="54278" b="47031"/>
          <a:stretch/>
        </p:blipFill>
        <p:spPr bwMode="auto">
          <a:xfrm>
            <a:off x="7463469" y="5733826"/>
            <a:ext cx="1740475" cy="117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5801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1310</TotalTime>
  <Words>1137</Words>
  <Application>Microsoft Office PowerPoint</Application>
  <PresentationFormat>On-screen Show (4:3)</PresentationFormat>
  <Paragraphs>127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Courier New</vt:lpstr>
      <vt:lpstr>Garamond</vt:lpstr>
      <vt:lpstr>Symbol</vt:lpstr>
      <vt:lpstr>TH SarabunIT๙</vt:lpstr>
      <vt:lpstr>TH SarabunPSK</vt:lpstr>
      <vt:lpstr>Organic</vt:lpstr>
      <vt:lpstr>Worksheet</vt:lpstr>
      <vt:lpstr>PowerPoint Presentation</vt:lpstr>
      <vt:lpstr>1. กรอบนโยบาย 2. วัตถุประสงค์โครงการ 3. เป้าหมาย 4. งบประมาณ  5. เงื่อนไขการเข้าร่วมโครงการฯ 6. กรอบการดำเนินงาน 7. แนวทางการดำเนินงาน  8. ผลผลิต ตัวชี้วัดโครงการ 9. หนังสือด่วนที่สุด ที่ กษ 1011/ว 745 10. แบบเสนอความต้องการพัฒนา 11. แบบสรุปงบประมาณการพัฒนาโครงการยกระดับ ศพก.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ที่มา</vt:lpstr>
      <vt:lpstr>ที่มา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RK101160</dc:creator>
  <cp:lastModifiedBy>Lalita Lee</cp:lastModifiedBy>
  <cp:revision>179</cp:revision>
  <cp:lastPrinted>2020-06-02T01:28:52Z</cp:lastPrinted>
  <dcterms:created xsi:type="dcterms:W3CDTF">2018-10-22T05:26:07Z</dcterms:created>
  <dcterms:modified xsi:type="dcterms:W3CDTF">2020-06-03T10:25:53Z</dcterms:modified>
</cp:coreProperties>
</file>