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6"/>
  </p:notesMasterIdLst>
  <p:handoutMasterIdLst>
    <p:handoutMasterId r:id="rId27"/>
  </p:handoutMasterIdLst>
  <p:sldIdLst>
    <p:sldId id="463" r:id="rId2"/>
    <p:sldId id="256" r:id="rId3"/>
    <p:sldId id="451" r:id="rId4"/>
    <p:sldId id="431" r:id="rId5"/>
    <p:sldId id="443" r:id="rId6"/>
    <p:sldId id="444" r:id="rId7"/>
    <p:sldId id="462" r:id="rId8"/>
    <p:sldId id="448" r:id="rId9"/>
    <p:sldId id="459" r:id="rId10"/>
    <p:sldId id="458" r:id="rId11"/>
    <p:sldId id="454" r:id="rId12"/>
    <p:sldId id="455" r:id="rId13"/>
    <p:sldId id="437" r:id="rId14"/>
    <p:sldId id="413" r:id="rId15"/>
    <p:sldId id="450" r:id="rId16"/>
    <p:sldId id="414" r:id="rId17"/>
    <p:sldId id="415" r:id="rId18"/>
    <p:sldId id="416" r:id="rId19"/>
    <p:sldId id="460" r:id="rId20"/>
    <p:sldId id="461" r:id="rId21"/>
    <p:sldId id="420" r:id="rId22"/>
    <p:sldId id="438" r:id="rId23"/>
    <p:sldId id="453" r:id="rId24"/>
    <p:sldId id="374" r:id="rId25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006600"/>
    <a:srgbClr val="000000"/>
    <a:srgbClr val="660066"/>
    <a:srgbClr val="F8F8F8"/>
    <a:srgbClr val="6600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3838" autoAdjust="0"/>
  </p:normalViewPr>
  <p:slideViewPr>
    <p:cSldViewPr>
      <p:cViewPr varScale="1">
        <p:scale>
          <a:sx n="79" d="100"/>
          <a:sy n="79" d="100"/>
        </p:scale>
        <p:origin x="15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24" y="76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F4948D-F430-4075-88DF-64FFE6378461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194D54-69EB-43CF-A404-E467D64D584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566457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4ED1EA-0040-4F46-A13B-AD2605B52EEC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79" rIns="93158" bIns="465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3158" tIns="46579" rIns="93158" bIns="465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3158" tIns="46579" rIns="93158" bIns="465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81764F-226E-4C0B-860B-B6458AC08310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303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h.wikipedia.org/wiki/%E0%B8%AD%E0%B8%AD%E0%B8%AA%E0%B9%80%E0%B8%95%E0%B8%A3%E0%B8%B5%E0%B8%A2" TargetMode="External"/><Relationship Id="rId13" Type="http://schemas.openxmlformats.org/officeDocument/2006/relationships/hyperlink" Target="https://th.wikipedia.org/wiki/%E0%B9%84%E0%B8%AD%E0%B8%8B%E0%B9%8C%E0%B9%81%E0%B8%A5%E0%B8%99%E0%B8%94%E0%B9%8C" TargetMode="External"/><Relationship Id="rId18" Type="http://schemas.openxmlformats.org/officeDocument/2006/relationships/hyperlink" Target="https://th.wikipedia.org/wiki/%E0%B9%80%E0%B8%99%E0%B9%80%E0%B8%98%E0%B8%AD%E0%B8%A3%E0%B9%8C%E0%B9%81%E0%B8%A5%E0%B8%99%E0%B8%94%E0%B9%8C" TargetMode="External"/><Relationship Id="rId3" Type="http://schemas.openxmlformats.org/officeDocument/2006/relationships/hyperlink" Target="https://th.wikipedia.org/wiki/%E0%B8%9B%E0%B8%A3%E0%B8%B0%E0%B9%80%E0%B8%97%E0%B8%A8%E0%B8%97%E0%B8%B5%E0%B9%88%E0%B8%9E%E0%B8%B1%E0%B8%92%E0%B8%99%E0%B8%B2%E0%B9%81%E0%B8%A5%E0%B9%89%E0%B8%A7" TargetMode="External"/><Relationship Id="rId21" Type="http://schemas.openxmlformats.org/officeDocument/2006/relationships/hyperlink" Target="https://th.wikipedia.org/wiki/%E0%B8%AA%E0%B8%A7%E0%B8%B5%E0%B9%80%E0%B8%94%E0%B8%99" TargetMode="External"/><Relationship Id="rId7" Type="http://schemas.openxmlformats.org/officeDocument/2006/relationships/hyperlink" Target="https://th.wikipedia.org/wiki/%E0%B9%81%E0%B8%9C%E0%B8%99%E0%B8%81%E0%B8%B2%E0%B8%A3%E0%B8%A1%E0%B8%B2%E0%B8%A3%E0%B9%8C%E0%B9%81%E0%B8%8A%E0%B8%A5%E0%B8%A5%E0%B9%8C" TargetMode="External"/><Relationship Id="rId12" Type="http://schemas.openxmlformats.org/officeDocument/2006/relationships/hyperlink" Target="https://th.wikipedia.org/wiki/%E0%B8%81%E0%B8%A3%E0%B8%B5%E0%B8%8B" TargetMode="External"/><Relationship Id="rId17" Type="http://schemas.openxmlformats.org/officeDocument/2006/relationships/hyperlink" Target="https://th.wikipedia.org/wiki/%E0%B8%99%E0%B8%AD%E0%B8%A3%E0%B9%8C%E0%B9%80%E0%B8%A7%E0%B8%A2%E0%B9%8C" TargetMode="External"/><Relationship Id="rId25" Type="http://schemas.openxmlformats.org/officeDocument/2006/relationships/hyperlink" Target="https://th.wikipedia.org/wiki/%E0%B9%80%E0%B8%A2%E0%B8%AD%E0%B8%A3%E0%B8%A1%E0%B8%99%E0%B8%B5%E0%B8%95%E0%B8%B0%E0%B8%A7%E0%B8%B1%E0%B8%99%E0%B8%95%E0%B8%81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s://th.wikipedia.org/wiki/%E0%B8%A5%E0%B8%B1%E0%B8%81%E0%B9%80%E0%B8%8B%E0%B8%A1%E0%B9%80%E0%B8%9A%E0%B8%B4%E0%B8%A3%E0%B9%8C%E0%B8%81" TargetMode="External"/><Relationship Id="rId20" Type="http://schemas.openxmlformats.org/officeDocument/2006/relationships/hyperlink" Target="https://th.wikipedia.org/wiki/%E0%B8%AD%E0%B8%B1%E0%B8%87%E0%B8%81%E0%B8%A4%E0%B8%A9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h.wikipedia.org/wiki/%E0%B8%AA%E0%B8%87%E0%B8%84%E0%B8%A3%E0%B8%B2%E0%B8%A1%E0%B9%80%E0%B8%A2%E0%B9%87%E0%B8%99" TargetMode="External"/><Relationship Id="rId11" Type="http://schemas.openxmlformats.org/officeDocument/2006/relationships/hyperlink" Target="https://th.wikipedia.org/wiki/%E0%B8%9D%E0%B8%A3%E0%B8%B1%E0%B9%88%E0%B8%87%E0%B9%80%E0%B8%A8%E0%B8%AA" TargetMode="External"/><Relationship Id="rId24" Type="http://schemas.openxmlformats.org/officeDocument/2006/relationships/hyperlink" Target="https://th.wikipedia.org/wiki/%E0%B8%AA%E0%B8%AB%E0%B8%A3%E0%B8%B1%E0%B8%90%E0%B8%AD%E0%B9%80%E0%B8%A1%E0%B8%A3%E0%B8%B4%E0%B8%81%E0%B8%B2" TargetMode="External"/><Relationship Id="rId5" Type="http://schemas.openxmlformats.org/officeDocument/2006/relationships/hyperlink" Target="https://th.wikipedia.org/wiki/%E0%B8%9E.%E0%B8%A8._2491" TargetMode="External"/><Relationship Id="rId15" Type="http://schemas.openxmlformats.org/officeDocument/2006/relationships/hyperlink" Target="https://th.wikipedia.org/wiki/%E0%B8%AD%E0%B8%B4%E0%B8%95%E0%B8%B2%E0%B8%A5%E0%B8%B5" TargetMode="External"/><Relationship Id="rId23" Type="http://schemas.openxmlformats.org/officeDocument/2006/relationships/hyperlink" Target="https://th.wikipedia.org/wiki/%E0%B8%95%E0%B8%B8%E0%B8%A3%E0%B8%81%E0%B8%B5" TargetMode="External"/><Relationship Id="rId10" Type="http://schemas.openxmlformats.org/officeDocument/2006/relationships/hyperlink" Target="https://th.wikipedia.org/wiki/%E0%B9%80%E0%B8%94%E0%B8%99%E0%B8%A1%E0%B8%B2%E0%B8%A3%E0%B9%8C%E0%B8%81" TargetMode="External"/><Relationship Id="rId19" Type="http://schemas.openxmlformats.org/officeDocument/2006/relationships/hyperlink" Target="https://th.wikipedia.org/wiki/%E0%B9%82%E0%B8%9B%E0%B8%A3%E0%B8%95%E0%B8%B8%E0%B9%80%E0%B8%81%E0%B8%AA" TargetMode="External"/><Relationship Id="rId4" Type="http://schemas.openxmlformats.org/officeDocument/2006/relationships/hyperlink" Target="https://th.wikipedia.org/w/index.php?title=%E0%B8%AD%E0%B8%87%E0%B8%84%E0%B9%8C%E0%B8%81%E0%B8%B2%E0%B8%A3%E0%B8%84%E0%B8%A7%E0%B8%B2%E0%B8%A1%E0%B8%A3%E0%B9%88%E0%B8%A7%E0%B8%A1%E0%B8%A1%E0%B8%B7%E0%B8%AD%E0%B8%97%E0%B8%B2%E0%B8%87%E0%B9%80%E0%B8%A8%E0%B8%A3%E0%B8%A9%E0%B8%90%E0%B8%81%E0%B8%B4%E0%B8%88%E0%B8%82%E0%B8%AD%E0%B8%87%E0%B8%A2%E0%B8%B8%E0%B9%82%E0%B8%A3%E0%B8%9B&amp;action=edit&amp;redlink=1" TargetMode="External"/><Relationship Id="rId9" Type="http://schemas.openxmlformats.org/officeDocument/2006/relationships/hyperlink" Target="https://th.wikipedia.org/wiki/%E0%B9%80%E0%B8%9A%E0%B8%A5%E0%B9%80%E0%B8%A2%E0%B8%B5%E0%B9%88%E0%B8%A2%E0%B8%A1" TargetMode="External"/><Relationship Id="rId14" Type="http://schemas.openxmlformats.org/officeDocument/2006/relationships/hyperlink" Target="https://th.wikipedia.org/wiki/%E0%B9%84%E0%B8%AD%E0%B8%A3%E0%B9%8C%E0%B9%81%E0%B8%A5%E0%B8%99%E0%B8%94%E0%B9%8C" TargetMode="External"/><Relationship Id="rId22" Type="http://schemas.openxmlformats.org/officeDocument/2006/relationships/hyperlink" Target="https://th.wikipedia.org/wiki/%E0%B8%AA%E0%B8%A7%E0%B8%B4%E0%B8%95%E0%B9%80%E0%B8%8B%E0%B8%AD%E0%B8%A3%E0%B9%8C%E0%B9%81%E0%B8%A5%E0%B8%99%E0%B8%94%E0%B9%8C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h.wikipedia.org/wiki/%E0%B8%AD%E0%B8%AD%E0%B8%AA%E0%B9%80%E0%B8%95%E0%B8%A3%E0%B8%B5%E0%B8%A2" TargetMode="External"/><Relationship Id="rId13" Type="http://schemas.openxmlformats.org/officeDocument/2006/relationships/hyperlink" Target="https://th.wikipedia.org/wiki/%E0%B9%84%E0%B8%AD%E0%B8%8B%E0%B9%8C%E0%B9%81%E0%B8%A5%E0%B8%99%E0%B8%94%E0%B9%8C" TargetMode="External"/><Relationship Id="rId18" Type="http://schemas.openxmlformats.org/officeDocument/2006/relationships/hyperlink" Target="https://th.wikipedia.org/wiki/%E0%B9%80%E0%B8%99%E0%B9%80%E0%B8%98%E0%B8%AD%E0%B8%A3%E0%B9%8C%E0%B9%81%E0%B8%A5%E0%B8%99%E0%B8%94%E0%B9%8C" TargetMode="External"/><Relationship Id="rId3" Type="http://schemas.openxmlformats.org/officeDocument/2006/relationships/hyperlink" Target="https://th.wikipedia.org/wiki/%E0%B8%9B%E0%B8%A3%E0%B8%B0%E0%B9%80%E0%B8%97%E0%B8%A8%E0%B8%97%E0%B8%B5%E0%B9%88%E0%B8%9E%E0%B8%B1%E0%B8%92%E0%B8%99%E0%B8%B2%E0%B9%81%E0%B8%A5%E0%B9%89%E0%B8%A7" TargetMode="External"/><Relationship Id="rId21" Type="http://schemas.openxmlformats.org/officeDocument/2006/relationships/hyperlink" Target="https://th.wikipedia.org/wiki/%E0%B8%AA%E0%B8%A7%E0%B8%B5%E0%B9%80%E0%B8%94%E0%B8%99" TargetMode="External"/><Relationship Id="rId7" Type="http://schemas.openxmlformats.org/officeDocument/2006/relationships/hyperlink" Target="https://th.wikipedia.org/wiki/%E0%B9%81%E0%B8%9C%E0%B8%99%E0%B8%81%E0%B8%B2%E0%B8%A3%E0%B8%A1%E0%B8%B2%E0%B8%A3%E0%B9%8C%E0%B9%81%E0%B8%8A%E0%B8%A5%E0%B8%A5%E0%B9%8C" TargetMode="External"/><Relationship Id="rId12" Type="http://schemas.openxmlformats.org/officeDocument/2006/relationships/hyperlink" Target="https://th.wikipedia.org/wiki/%E0%B8%81%E0%B8%A3%E0%B8%B5%E0%B8%8B" TargetMode="External"/><Relationship Id="rId17" Type="http://schemas.openxmlformats.org/officeDocument/2006/relationships/hyperlink" Target="https://th.wikipedia.org/wiki/%E0%B8%99%E0%B8%AD%E0%B8%A3%E0%B9%8C%E0%B9%80%E0%B8%A7%E0%B8%A2%E0%B9%8C" TargetMode="External"/><Relationship Id="rId25" Type="http://schemas.openxmlformats.org/officeDocument/2006/relationships/hyperlink" Target="https://th.wikipedia.org/wiki/%E0%B9%80%E0%B8%A2%E0%B8%AD%E0%B8%A3%E0%B8%A1%E0%B8%99%E0%B8%B5%E0%B8%95%E0%B8%B0%E0%B8%A7%E0%B8%B1%E0%B8%99%E0%B8%95%E0%B8%81" TargetMode="External"/><Relationship Id="rId2" Type="http://schemas.openxmlformats.org/officeDocument/2006/relationships/slide" Target="../slides/slide10.xml"/><Relationship Id="rId16" Type="http://schemas.openxmlformats.org/officeDocument/2006/relationships/hyperlink" Target="https://th.wikipedia.org/wiki/%E0%B8%A5%E0%B8%B1%E0%B8%81%E0%B9%80%E0%B8%8B%E0%B8%A1%E0%B9%80%E0%B8%9A%E0%B8%B4%E0%B8%A3%E0%B9%8C%E0%B8%81" TargetMode="External"/><Relationship Id="rId20" Type="http://schemas.openxmlformats.org/officeDocument/2006/relationships/hyperlink" Target="https://th.wikipedia.org/wiki/%E0%B8%AD%E0%B8%B1%E0%B8%87%E0%B8%81%E0%B8%A4%E0%B8%A9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h.wikipedia.org/wiki/%E0%B8%AA%E0%B8%87%E0%B8%84%E0%B8%A3%E0%B8%B2%E0%B8%A1%E0%B9%80%E0%B8%A2%E0%B9%87%E0%B8%99" TargetMode="External"/><Relationship Id="rId11" Type="http://schemas.openxmlformats.org/officeDocument/2006/relationships/hyperlink" Target="https://th.wikipedia.org/wiki/%E0%B8%9D%E0%B8%A3%E0%B8%B1%E0%B9%88%E0%B8%87%E0%B9%80%E0%B8%A8%E0%B8%AA" TargetMode="External"/><Relationship Id="rId24" Type="http://schemas.openxmlformats.org/officeDocument/2006/relationships/hyperlink" Target="https://th.wikipedia.org/wiki/%E0%B8%AA%E0%B8%AB%E0%B8%A3%E0%B8%B1%E0%B8%90%E0%B8%AD%E0%B9%80%E0%B8%A1%E0%B8%A3%E0%B8%B4%E0%B8%81%E0%B8%B2" TargetMode="External"/><Relationship Id="rId5" Type="http://schemas.openxmlformats.org/officeDocument/2006/relationships/hyperlink" Target="https://th.wikipedia.org/wiki/%E0%B8%9E.%E0%B8%A8._2491" TargetMode="External"/><Relationship Id="rId15" Type="http://schemas.openxmlformats.org/officeDocument/2006/relationships/hyperlink" Target="https://th.wikipedia.org/wiki/%E0%B8%AD%E0%B8%B4%E0%B8%95%E0%B8%B2%E0%B8%A5%E0%B8%B5" TargetMode="External"/><Relationship Id="rId23" Type="http://schemas.openxmlformats.org/officeDocument/2006/relationships/hyperlink" Target="https://th.wikipedia.org/wiki/%E0%B8%95%E0%B8%B8%E0%B8%A3%E0%B8%81%E0%B8%B5" TargetMode="External"/><Relationship Id="rId10" Type="http://schemas.openxmlformats.org/officeDocument/2006/relationships/hyperlink" Target="https://th.wikipedia.org/wiki/%E0%B9%80%E0%B8%94%E0%B8%99%E0%B8%A1%E0%B8%B2%E0%B8%A3%E0%B9%8C%E0%B8%81" TargetMode="External"/><Relationship Id="rId19" Type="http://schemas.openxmlformats.org/officeDocument/2006/relationships/hyperlink" Target="https://th.wikipedia.org/wiki/%E0%B9%82%E0%B8%9B%E0%B8%A3%E0%B8%95%E0%B8%B8%E0%B9%80%E0%B8%81%E0%B8%AA" TargetMode="External"/><Relationship Id="rId4" Type="http://schemas.openxmlformats.org/officeDocument/2006/relationships/hyperlink" Target="https://th.wikipedia.org/w/index.php?title=%E0%B8%AD%E0%B8%87%E0%B8%84%E0%B9%8C%E0%B8%81%E0%B8%B2%E0%B8%A3%E0%B8%84%E0%B8%A7%E0%B8%B2%E0%B8%A1%E0%B8%A3%E0%B9%88%E0%B8%A7%E0%B8%A1%E0%B8%A1%E0%B8%B7%E0%B8%AD%E0%B8%97%E0%B8%B2%E0%B8%87%E0%B9%80%E0%B8%A8%E0%B8%A3%E0%B8%A9%E0%B8%90%E0%B8%81%E0%B8%B4%E0%B8%88%E0%B8%82%E0%B8%AD%E0%B8%87%E0%B8%A2%E0%B8%B8%E0%B9%82%E0%B8%A3%E0%B8%9B&amp;action=edit&amp;redlink=1" TargetMode="External"/><Relationship Id="rId9" Type="http://schemas.openxmlformats.org/officeDocument/2006/relationships/hyperlink" Target="https://th.wikipedia.org/wiki/%E0%B9%80%E0%B8%9A%E0%B8%A5%E0%B9%80%E0%B8%A2%E0%B8%B5%E0%B9%88%E0%B8%A2%E0%B8%A1" TargetMode="External"/><Relationship Id="rId14" Type="http://schemas.openxmlformats.org/officeDocument/2006/relationships/hyperlink" Target="https://th.wikipedia.org/wiki/%E0%B9%84%E0%B8%AD%E0%B8%A3%E0%B9%8C%E0%B9%81%E0%B8%A5%E0%B8%99%E0%B8%94%E0%B9%8C" TargetMode="External"/><Relationship Id="rId22" Type="http://schemas.openxmlformats.org/officeDocument/2006/relationships/hyperlink" Target="https://th.wikipedia.org/wiki/%E0%B8%AA%E0%B8%A7%E0%B8%B4%E0%B8%95%E0%B9%80%E0%B8%8B%E0%B8%AD%E0%B8%A3%E0%B9%8C%E0%B9%81%E0%B8%A5%E0%B8%99%E0%B8%94%E0%B9%8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FF6B55-FEB0-49AA-B67F-F958158F7130}" type="slidenum">
              <a:rPr lang="en-US" altLang="th-TH" smtClean="0"/>
              <a:pPr>
                <a:spcBef>
                  <a:spcPct val="0"/>
                </a:spcBef>
              </a:pPr>
              <a:t>2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3612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h-TH" altLang="th-TH" b="1"/>
              <a:t>องค์การเพื่อความร่วมมือและการพัฒนาทางเศรษฐกิจ</a:t>
            </a:r>
            <a:r>
              <a:rPr lang="th-TH" altLang="th-TH"/>
              <a:t> หรือ </a:t>
            </a:r>
            <a:r>
              <a:rPr lang="th-TH" altLang="th-TH" b="1"/>
              <a:t>โออีซีดี</a:t>
            </a:r>
            <a:r>
              <a:rPr lang="th-TH" altLang="th-TH"/>
              <a:t> ( </a:t>
            </a:r>
            <a:r>
              <a:rPr lang="en-US" altLang="th-TH"/>
              <a:t>Organization for Economic Co-operation and Development - OECD) </a:t>
            </a:r>
            <a:r>
              <a:rPr lang="th-TH" altLang="th-TH"/>
              <a:t>เป็นองค์กรระหว่างประเทศของกลุ่ม</a:t>
            </a:r>
            <a:r>
              <a:rPr lang="th-TH" altLang="th-TH">
                <a:hlinkClick r:id="rId3" tooltip="ประเทศที่พัฒนาแล้ว"/>
              </a:rPr>
              <a:t>ประเทศที่พัฒนาแล้ว</a:t>
            </a:r>
            <a:r>
              <a:rPr lang="th-TH" altLang="th-TH"/>
              <a:t> และยอมรับระบอบประชาธิปไตยและเศรษฐกิจการค้าเสรีในการร่วมกันและพัฒนาเศรษฐกิจของภูมิภาคยุโรปและโลก แต่เดิมองค์กรนี้ได้ถูกก่อตั้งขึ้นในนาม</a:t>
            </a:r>
            <a:r>
              <a:rPr lang="th-TH" altLang="th-TH">
                <a:hlinkClick r:id="rId4" tooltip="องค์การความร่วมมือทางเศรษฐกิจของยุโรป (ไม่มีหน้า)"/>
              </a:rPr>
              <a:t>องค์การความร่วมมือทางเศรษฐกิจของยุโรป</a:t>
            </a:r>
            <a:r>
              <a:rPr lang="th-TH" altLang="th-TH"/>
              <a:t>หรือโออีอีซี (</a:t>
            </a:r>
            <a:r>
              <a:rPr lang="en-US" altLang="th-TH"/>
              <a:t>Organization for European Economic Co-operation : OEEC) </a:t>
            </a:r>
            <a:r>
              <a:rPr lang="th-TH" altLang="th-TH"/>
              <a:t>ก่อตั้งขึ้นเมื่อวันที่ 16 เมษายน ค.ศ.1948 (</a:t>
            </a:r>
            <a:r>
              <a:rPr lang="th-TH" altLang="th-TH">
                <a:hlinkClick r:id="rId5" tooltip="พ.ศ. 2491"/>
              </a:rPr>
              <a:t>พ.ศ. 2491</a:t>
            </a:r>
            <a:r>
              <a:rPr lang="th-TH" altLang="th-TH"/>
              <a:t>) ในช่วงสมัย</a:t>
            </a:r>
            <a:r>
              <a:rPr lang="th-TH" altLang="th-TH">
                <a:hlinkClick r:id="rId6" tooltip="สงครามเย็น"/>
              </a:rPr>
              <a:t>สงครามเย็น</a:t>
            </a:r>
            <a:r>
              <a:rPr lang="th-TH" altLang="th-TH"/>
              <a:t> วัตถุประสงค์คือเพื่อร่วมมือกันฟื้นฟูภาวะเศรษฐกิจของประเทศยุโรปหลังสงครามโลกครั้งที่ 2 ให้กลับคืนมาและคงไว้อย่างมั่นคงตามแนวทางเศรษฐกิจทุนนิยมโดย</a:t>
            </a:r>
            <a:r>
              <a:rPr lang="th-TH" altLang="th-TH">
                <a:hlinkClick r:id="rId7" tooltip="แผนการมาร์แชลล์"/>
              </a:rPr>
              <a:t>แผนการมาร์แชลล์</a:t>
            </a:r>
            <a:r>
              <a:rPr lang="th-TH" altLang="th-TH"/>
              <a:t> สัญญาในการก่อตั้งองค์การนี้ได้มีการลงนามกัน ณ กรุงปารีส ประเทศฝรั่งเศส เมื่อวันที่ 16 เมษายน ค.ศ.1948 โดยมีสมาชิกประเทศยุโรปตะวันตกจำนวน 19 ประเทศ เป็นผู้ลงนาม ได้แก่ </a:t>
            </a:r>
            <a:r>
              <a:rPr lang="th-TH" altLang="th-TH">
                <a:hlinkClick r:id="rId8" tooltip="ออสเตรีย"/>
              </a:rPr>
              <a:t>ออสเตรีย</a:t>
            </a:r>
            <a:r>
              <a:rPr lang="th-TH" altLang="th-TH"/>
              <a:t>,</a:t>
            </a:r>
            <a:r>
              <a:rPr lang="th-TH" altLang="th-TH">
                <a:hlinkClick r:id="rId9" tooltip="เบลเยี่ยม"/>
              </a:rPr>
              <a:t>เบลเยี่ยม</a:t>
            </a:r>
            <a:r>
              <a:rPr lang="th-TH" altLang="th-TH"/>
              <a:t>, </a:t>
            </a:r>
            <a:r>
              <a:rPr lang="th-TH" altLang="th-TH">
                <a:hlinkClick r:id="rId10" tooltip="เดนมาร์ก"/>
              </a:rPr>
              <a:t>เดนมาร์ก</a:t>
            </a:r>
            <a:r>
              <a:rPr lang="th-TH" altLang="th-TH"/>
              <a:t>, </a:t>
            </a:r>
            <a:r>
              <a:rPr lang="th-TH" altLang="th-TH">
                <a:hlinkClick r:id="rId11" tooltip="ฝรั่งเศส"/>
              </a:rPr>
              <a:t>ฝรั่งเศส</a:t>
            </a:r>
            <a:r>
              <a:rPr lang="th-TH" altLang="th-TH"/>
              <a:t>, </a:t>
            </a:r>
            <a:r>
              <a:rPr lang="th-TH" altLang="th-TH">
                <a:hlinkClick r:id="rId12" tooltip="กรีซ"/>
              </a:rPr>
              <a:t>กรีซ</a:t>
            </a:r>
            <a:r>
              <a:rPr lang="th-TH" altLang="th-TH"/>
              <a:t>, </a:t>
            </a:r>
            <a:r>
              <a:rPr lang="th-TH" altLang="th-TH">
                <a:hlinkClick r:id="rId13" tooltip="ไอซ์แลนด์"/>
              </a:rPr>
              <a:t>ไอซ์แลนด์</a:t>
            </a:r>
            <a:r>
              <a:rPr lang="th-TH" altLang="th-TH"/>
              <a:t>, </a:t>
            </a:r>
            <a:r>
              <a:rPr lang="th-TH" altLang="th-TH">
                <a:hlinkClick r:id="rId14" tooltip="ไอร์แลนด์"/>
              </a:rPr>
              <a:t>ไอร์แลนด์</a:t>
            </a:r>
            <a:r>
              <a:rPr lang="th-TH" altLang="th-TH"/>
              <a:t>,</a:t>
            </a:r>
            <a:r>
              <a:rPr lang="th-TH" altLang="th-TH">
                <a:hlinkClick r:id="rId15" tooltip="อิตาลี"/>
              </a:rPr>
              <a:t>อิตาลี</a:t>
            </a:r>
            <a:r>
              <a:rPr lang="th-TH" altLang="th-TH"/>
              <a:t>, </a:t>
            </a:r>
            <a:r>
              <a:rPr lang="th-TH" altLang="th-TH">
                <a:hlinkClick r:id="rId16" tooltip="ลักเซมเบิร์ก"/>
              </a:rPr>
              <a:t>ลักเซมเบิร์ก</a:t>
            </a:r>
            <a:r>
              <a:rPr lang="th-TH" altLang="th-TH"/>
              <a:t>, </a:t>
            </a:r>
            <a:r>
              <a:rPr lang="th-TH" altLang="th-TH">
                <a:hlinkClick r:id="rId17" tooltip="นอร์เวย์"/>
              </a:rPr>
              <a:t>นอร์เวย์</a:t>
            </a:r>
            <a:r>
              <a:rPr lang="th-TH" altLang="th-TH"/>
              <a:t>,</a:t>
            </a:r>
            <a:r>
              <a:rPr lang="th-TH" altLang="th-TH">
                <a:hlinkClick r:id="rId18" tooltip="เนเธอร์แลนด์"/>
              </a:rPr>
              <a:t>เนเธอร์แลนด์</a:t>
            </a:r>
            <a:r>
              <a:rPr lang="th-TH" altLang="th-TH"/>
              <a:t> ,</a:t>
            </a:r>
            <a:r>
              <a:rPr lang="th-TH" altLang="th-TH">
                <a:hlinkClick r:id="rId19" tooltip="โปรตุเกส"/>
              </a:rPr>
              <a:t>โปรตุเกส</a:t>
            </a:r>
            <a:r>
              <a:rPr lang="th-TH" altLang="th-TH"/>
              <a:t>,</a:t>
            </a:r>
            <a:r>
              <a:rPr lang="th-TH" altLang="th-TH">
                <a:hlinkClick r:id="rId20" tooltip="อังกฤษ"/>
              </a:rPr>
              <a:t>อังกฤษ</a:t>
            </a:r>
            <a:r>
              <a:rPr lang="th-TH" altLang="th-TH"/>
              <a:t>,</a:t>
            </a:r>
            <a:r>
              <a:rPr lang="th-TH" altLang="th-TH">
                <a:hlinkClick r:id="rId21" tooltip="สวีเดน"/>
              </a:rPr>
              <a:t>สวีเดน</a:t>
            </a:r>
            <a:r>
              <a:rPr lang="th-TH" altLang="th-TH"/>
              <a:t>,</a:t>
            </a:r>
            <a:r>
              <a:rPr lang="th-TH" altLang="th-TH">
                <a:hlinkClick r:id="rId22" tooltip="สวิตเซอร์แลนด์"/>
              </a:rPr>
              <a:t>สวิตเซอร์แลนด์</a:t>
            </a:r>
            <a:r>
              <a:rPr lang="th-TH" altLang="th-TH"/>
              <a:t>,</a:t>
            </a:r>
            <a:r>
              <a:rPr lang="th-TH" altLang="th-TH">
                <a:hlinkClick r:id="rId23" tooltip="ตุรกี"/>
              </a:rPr>
              <a:t>ตุรกี</a:t>
            </a:r>
            <a:r>
              <a:rPr lang="th-TH" altLang="th-TH"/>
              <a:t>,</a:t>
            </a:r>
            <a:r>
              <a:rPr lang="th-TH" altLang="th-TH">
                <a:hlinkClick r:id="rId24" tooltip="สหรัฐอเมริกา"/>
              </a:rPr>
              <a:t>สหรัฐอเมริกา</a:t>
            </a:r>
            <a:r>
              <a:rPr lang="th-TH" altLang="th-TH"/>
              <a:t>,</a:t>
            </a:r>
            <a:r>
              <a:rPr lang="th-TH" altLang="th-TH">
                <a:hlinkClick r:id="rId25" tooltip="เยอรมนีตะวันตก"/>
              </a:rPr>
              <a:t>เยอรมนีตะวันตก</a:t>
            </a:r>
            <a:r>
              <a:rPr lang="th-TH" altLang="th-TH"/>
              <a:t>และแคว้นอิสระของตรีเยสเต</a:t>
            </a:r>
          </a:p>
        </p:txBody>
      </p:sp>
      <p:sp>
        <p:nvSpPr>
          <p:cNvPr id="2253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9A0D4527-C91F-469E-BF3B-C0FD4577DE6C}" type="slidenum">
              <a:rPr lang="en-US" altLang="th-TH" sz="1200" smtClean="0">
                <a:latin typeface="Calibri" panose="020F0502020204030204" pitchFamily="34" charset="0"/>
              </a:rPr>
              <a:pPr/>
              <a:t>8</a:t>
            </a:fld>
            <a:endParaRPr lang="en-US" altLang="th-TH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  <p:sp>
        <p:nvSpPr>
          <p:cNvPr id="2458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40F84FD2-ABD6-4AA1-8310-16D3436D1CD1}" type="slidenum">
              <a:rPr lang="en-US" altLang="th-TH" sz="1200" smtClean="0">
                <a:latin typeface="Calibri" panose="020F0502020204030204" pitchFamily="34" charset="0"/>
              </a:rPr>
              <a:pPr/>
              <a:t>9</a:t>
            </a:fld>
            <a:endParaRPr lang="en-US" altLang="th-TH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0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h-TH" altLang="th-TH" b="1" dirty="0"/>
              <a:t>องค์การเพื่อความร่วมมือและการพัฒนาทางเศรษฐกิจ</a:t>
            </a:r>
            <a:r>
              <a:rPr lang="th-TH" altLang="th-TH" dirty="0"/>
              <a:t> หรือ </a:t>
            </a:r>
            <a:r>
              <a:rPr lang="th-TH" altLang="th-TH" b="1" dirty="0"/>
              <a:t>โออีซีดี</a:t>
            </a:r>
            <a:r>
              <a:rPr lang="th-TH" altLang="th-TH" dirty="0"/>
              <a:t> ( </a:t>
            </a:r>
            <a:r>
              <a:rPr lang="en-US" altLang="th-TH" dirty="0"/>
              <a:t>Organization for Economic Co-operation and Development - OECD) </a:t>
            </a:r>
            <a:r>
              <a:rPr lang="th-TH" altLang="th-TH" dirty="0"/>
              <a:t>เป็นองค์กรระหว่างประเทศของกลุ่ม</a:t>
            </a:r>
            <a:r>
              <a:rPr lang="th-TH" altLang="th-TH" dirty="0">
                <a:hlinkClick r:id="rId3" tooltip="ประเทศที่พัฒนาแล้ว"/>
              </a:rPr>
              <a:t>ประเทศที่พัฒนาแล้ว</a:t>
            </a:r>
            <a:r>
              <a:rPr lang="th-TH" altLang="th-TH" dirty="0"/>
              <a:t> และยอมรับระบอบประชาธิปไตยและเศรษฐกิจการค้าเสรีในการร่วมกันและพัฒนาเศรษฐกิจของภูมิภาคยุโรปและโลก แต่เดิมองค์กรนี้ได้ถูกก่อตั้งขึ้นในนาม</a:t>
            </a:r>
            <a:r>
              <a:rPr lang="th-TH" altLang="th-TH" dirty="0">
                <a:hlinkClick r:id="rId4" tooltip="องค์การความร่วมมือทางเศรษฐกิจของยุโรป (ไม่มีหน้า)"/>
              </a:rPr>
              <a:t>องค์การความร่วมมือทางเศรษฐกิจของยุโรป</a:t>
            </a:r>
            <a:r>
              <a:rPr lang="th-TH" altLang="th-TH" dirty="0"/>
              <a:t>หรือโออีอีซี (</a:t>
            </a:r>
            <a:r>
              <a:rPr lang="en-US" altLang="th-TH" dirty="0"/>
              <a:t>Organization for European Economic Co-operation : OEEC) </a:t>
            </a:r>
            <a:r>
              <a:rPr lang="th-TH" altLang="th-TH" dirty="0"/>
              <a:t>ก่อตั้งขึ้นเมื่อวันที่ 16 เมษายน ค.ศ.1948 (</a:t>
            </a:r>
            <a:r>
              <a:rPr lang="th-TH" altLang="th-TH" dirty="0">
                <a:hlinkClick r:id="rId5" tooltip="พ.ศ. 2491"/>
              </a:rPr>
              <a:t>พ.ศ. 2491</a:t>
            </a:r>
            <a:r>
              <a:rPr lang="th-TH" altLang="th-TH" dirty="0"/>
              <a:t>) ในช่วงสมัย</a:t>
            </a:r>
            <a:r>
              <a:rPr lang="th-TH" altLang="th-TH" dirty="0">
                <a:hlinkClick r:id="rId6" tooltip="สงครามเย็น"/>
              </a:rPr>
              <a:t>สงครามเย็น</a:t>
            </a:r>
            <a:r>
              <a:rPr lang="th-TH" altLang="th-TH" dirty="0"/>
              <a:t> วัตถุประสงค์คือเพื่อร่วมมือกันฟื้นฟูภาวะเศรษฐกิจของประเทศยุโรปหลังสงครามโลกครั้งที่ 2 ให้กลับคืนมาและคงไว้อย่างมั่นคงตามแนวทางเศรษฐกิจทุนนิยมโดย</a:t>
            </a:r>
            <a:r>
              <a:rPr lang="th-TH" altLang="th-TH" dirty="0">
                <a:hlinkClick r:id="rId7" tooltip="แผนการมาร์แชลล์"/>
              </a:rPr>
              <a:t>แผนการมาร์แชลล์</a:t>
            </a:r>
            <a:r>
              <a:rPr lang="th-TH" altLang="th-TH" dirty="0"/>
              <a:t> สัญญาในการก่อตั้งองค์การนี้ได้มีการลงนามกัน ณ กรุงปารีส ประเทศฝรั่งเศส เมื่อวันที่ 16 เมษายน ค.ศ.1948 โดยมีสมาชิกประเทศยุโรปตะวันตกจำนวน 19 ประเทศ เป็นผู้ลงนาม ได้แก่ </a:t>
            </a:r>
            <a:r>
              <a:rPr lang="th-TH" altLang="th-TH" dirty="0">
                <a:hlinkClick r:id="rId8" tooltip="ออสเตรีย"/>
              </a:rPr>
              <a:t>ออสเตรีย</a:t>
            </a:r>
            <a:r>
              <a:rPr lang="th-TH" altLang="th-TH" dirty="0"/>
              <a:t>,</a:t>
            </a:r>
            <a:r>
              <a:rPr lang="th-TH" altLang="th-TH" dirty="0">
                <a:hlinkClick r:id="rId9" tooltip="เบลเยี่ยม"/>
              </a:rPr>
              <a:t>เบลเยี่ยม</a:t>
            </a:r>
            <a:r>
              <a:rPr lang="th-TH" altLang="th-TH" dirty="0"/>
              <a:t>, </a:t>
            </a:r>
            <a:r>
              <a:rPr lang="th-TH" altLang="th-TH" dirty="0">
                <a:hlinkClick r:id="rId10" tooltip="เดนมาร์ก"/>
              </a:rPr>
              <a:t>เดนมาร์ก</a:t>
            </a:r>
            <a:r>
              <a:rPr lang="th-TH" altLang="th-TH" dirty="0"/>
              <a:t>, </a:t>
            </a:r>
            <a:r>
              <a:rPr lang="th-TH" altLang="th-TH" dirty="0">
                <a:hlinkClick r:id="rId11" tooltip="ฝรั่งเศส"/>
              </a:rPr>
              <a:t>ฝรั่งเศส</a:t>
            </a:r>
            <a:r>
              <a:rPr lang="th-TH" altLang="th-TH" dirty="0"/>
              <a:t>, </a:t>
            </a:r>
            <a:r>
              <a:rPr lang="th-TH" altLang="th-TH" dirty="0">
                <a:hlinkClick r:id="rId12" tooltip="กรีซ"/>
              </a:rPr>
              <a:t>กรีซ</a:t>
            </a:r>
            <a:r>
              <a:rPr lang="th-TH" altLang="th-TH" dirty="0"/>
              <a:t>, </a:t>
            </a:r>
            <a:r>
              <a:rPr lang="th-TH" altLang="th-TH" dirty="0">
                <a:hlinkClick r:id="rId13" tooltip="ไอซ์แลนด์"/>
              </a:rPr>
              <a:t>ไอซ์แลนด์</a:t>
            </a:r>
            <a:r>
              <a:rPr lang="th-TH" altLang="th-TH" dirty="0"/>
              <a:t>, </a:t>
            </a:r>
            <a:r>
              <a:rPr lang="th-TH" altLang="th-TH" dirty="0">
                <a:hlinkClick r:id="rId14" tooltip="ไอร์แลนด์"/>
              </a:rPr>
              <a:t>ไอร์แลนด์</a:t>
            </a:r>
            <a:r>
              <a:rPr lang="th-TH" altLang="th-TH" dirty="0"/>
              <a:t>,</a:t>
            </a:r>
            <a:r>
              <a:rPr lang="th-TH" altLang="th-TH" dirty="0">
                <a:hlinkClick r:id="rId15" tooltip="อิตาลี"/>
              </a:rPr>
              <a:t>อิตาลี</a:t>
            </a:r>
            <a:r>
              <a:rPr lang="th-TH" altLang="th-TH" dirty="0"/>
              <a:t>, </a:t>
            </a:r>
            <a:r>
              <a:rPr lang="th-TH" altLang="th-TH" dirty="0">
                <a:hlinkClick r:id="rId16" tooltip="ลักเซมเบิร์ก"/>
              </a:rPr>
              <a:t>ลักเซมเบิร์ก</a:t>
            </a:r>
            <a:r>
              <a:rPr lang="th-TH" altLang="th-TH" dirty="0"/>
              <a:t>, </a:t>
            </a:r>
            <a:r>
              <a:rPr lang="th-TH" altLang="th-TH" dirty="0">
                <a:hlinkClick r:id="rId17" tooltip="นอร์เวย์"/>
              </a:rPr>
              <a:t>นอร์เวย์</a:t>
            </a:r>
            <a:r>
              <a:rPr lang="th-TH" altLang="th-TH" dirty="0"/>
              <a:t>,</a:t>
            </a:r>
            <a:r>
              <a:rPr lang="th-TH" altLang="th-TH" dirty="0">
                <a:hlinkClick r:id="rId18" tooltip="เนเธอร์แลนด์"/>
              </a:rPr>
              <a:t>เนเธอร์แลนด์</a:t>
            </a:r>
            <a:r>
              <a:rPr lang="th-TH" altLang="th-TH" dirty="0"/>
              <a:t> ,</a:t>
            </a:r>
            <a:r>
              <a:rPr lang="th-TH" altLang="th-TH" dirty="0">
                <a:hlinkClick r:id="rId19" tooltip="โปรตุเกส"/>
              </a:rPr>
              <a:t>โปรตุเกส</a:t>
            </a:r>
            <a:r>
              <a:rPr lang="th-TH" altLang="th-TH" dirty="0"/>
              <a:t>,</a:t>
            </a:r>
            <a:r>
              <a:rPr lang="th-TH" altLang="th-TH" dirty="0">
                <a:hlinkClick r:id="rId20" tooltip="อังกฤษ"/>
              </a:rPr>
              <a:t>อังกฤษ</a:t>
            </a:r>
            <a:r>
              <a:rPr lang="th-TH" altLang="th-TH" dirty="0"/>
              <a:t>,</a:t>
            </a:r>
            <a:r>
              <a:rPr lang="th-TH" altLang="th-TH" dirty="0">
                <a:hlinkClick r:id="rId21" tooltip="สวีเดน"/>
              </a:rPr>
              <a:t>สวีเดน</a:t>
            </a:r>
            <a:r>
              <a:rPr lang="th-TH" altLang="th-TH" dirty="0"/>
              <a:t>,</a:t>
            </a:r>
            <a:r>
              <a:rPr lang="th-TH" altLang="th-TH" dirty="0">
                <a:hlinkClick r:id="rId22" tooltip="สวิตเซอร์แลนด์"/>
              </a:rPr>
              <a:t>สวิตเซอร์แลนด์</a:t>
            </a:r>
            <a:r>
              <a:rPr lang="th-TH" altLang="th-TH" dirty="0"/>
              <a:t>,</a:t>
            </a:r>
            <a:r>
              <a:rPr lang="th-TH" altLang="th-TH" dirty="0">
                <a:hlinkClick r:id="rId23" tooltip="ตุรกี"/>
              </a:rPr>
              <a:t>ตุรกี</a:t>
            </a:r>
            <a:r>
              <a:rPr lang="th-TH" altLang="th-TH" dirty="0"/>
              <a:t>,</a:t>
            </a:r>
            <a:r>
              <a:rPr lang="th-TH" altLang="th-TH" dirty="0">
                <a:hlinkClick r:id="rId24" tooltip="สหรัฐอเมริกา"/>
              </a:rPr>
              <a:t>สหรัฐอเมริกา</a:t>
            </a:r>
            <a:r>
              <a:rPr lang="th-TH" altLang="th-TH" dirty="0"/>
              <a:t>,</a:t>
            </a:r>
            <a:r>
              <a:rPr lang="th-TH" altLang="th-TH" dirty="0">
                <a:hlinkClick r:id="rId25" tooltip="เยอรมนีตะวันตก"/>
              </a:rPr>
              <a:t>เยอรมนีตะวันตก</a:t>
            </a:r>
            <a:r>
              <a:rPr lang="th-TH" altLang="th-TH" dirty="0"/>
              <a:t>และแคว้นอิสระของตรีเยสเต</a:t>
            </a:r>
          </a:p>
        </p:txBody>
      </p:sp>
      <p:sp>
        <p:nvSpPr>
          <p:cNvPr id="2662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9CE9C8F2-6AE1-4D31-8B8F-D885B0C87016}" type="slidenum">
              <a:rPr lang="en-US" altLang="th-TH" sz="1200" smtClean="0">
                <a:latin typeface="Calibri" panose="020F0502020204030204" pitchFamily="34" charset="0"/>
              </a:rPr>
              <a:pPr/>
              <a:t>10</a:t>
            </a:fld>
            <a:endParaRPr lang="en-US" altLang="th-TH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0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7619B-E074-4386-8730-14B2DA32AD77}" type="slidenum">
              <a:rPr lang="en-US" altLang="th-TH" smtClean="0"/>
              <a:pPr>
                <a:spcBef>
                  <a:spcPct val="0"/>
                </a:spcBef>
              </a:pPr>
              <a:t>24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4922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864AEF-98DA-440B-966E-91074998A2AB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3D7AC7-1664-4692-B400-A2624DB23B2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449790411"/>
      </p:ext>
    </p:extLst>
  </p:cSld>
  <p:clrMapOvr>
    <a:masterClrMapping/>
  </p:clrMapOvr>
  <p:transition advClick="0" advTm="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DC1133-46C1-4E09-9241-FB092DA8EEF9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91114F-14E3-4EE1-9050-55A44B37FDBC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73364966"/>
      </p:ext>
    </p:extLst>
  </p:cSld>
  <p:clrMapOvr>
    <a:masterClrMapping/>
  </p:clrMapOvr>
  <p:transition advClick="0" advTm="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60DA777-F9D7-4532-893E-0E625EBBD381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16515D-E031-48A3-A02A-97B6B33CDD9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96176795"/>
      </p:ext>
    </p:extLst>
  </p:cSld>
  <p:clrMapOvr>
    <a:masterClrMapping/>
  </p:clrMapOvr>
  <p:transition advClick="0" advTm="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Isosceles Triangle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6" name="Straight Connector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A375CE-0E44-4154-9AEA-A88031A18726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B7A84C-2EC8-4D74-BE3F-A7A8151EFD7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18726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92C673-1724-4AFE-A4D5-EC32BF32283E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4D5AA7-61B2-4C15-AB4C-8F10961B210C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00060665"/>
      </p:ext>
    </p:extLst>
  </p:cSld>
  <p:clrMapOvr>
    <a:masterClrMapping/>
  </p:clrMapOvr>
  <p:transition advClick="0" advTm="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599C4B-1333-4CB8-AEFD-1E151F070857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EFCAA08-9DDA-4746-AA44-E175142F25F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524237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2215B2-D76E-4BF8-BB51-3F993781D894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1D5C48E-C327-4CB4-92AE-789CBF730BF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40281638"/>
      </p:ext>
    </p:extLst>
  </p:cSld>
  <p:clrMapOvr>
    <a:masterClrMapping/>
  </p:clrMapOvr>
  <p:transition advClick="0" advTm="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51B31A1-1390-498B-8329-0720AC9E8FF3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FF2C06-1002-4C37-B6E2-93B28949CA9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91261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6AE685-4C1B-4A15-B514-DF0E7A56BB43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6EFD59-CDB7-4F4D-9DBB-2400848D92E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40314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7C4B26-4BF7-4D6F-AF07-8512D8156B25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2555245-BC1B-4B10-B304-CCFD870D01C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22252097"/>
      </p:ext>
    </p:extLst>
  </p:cSld>
  <p:clrMapOvr>
    <a:masterClrMapping/>
  </p:clrMapOvr>
  <p:transition advClick="0" advTm="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642AB-D44E-437F-BB7C-E7DC42DDC483}" type="datetime1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8173AAD0-74C4-472B-8F32-BF28ADFD627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</p:sldLayoutIdLst>
  <p:transition advClick="0" advTm="0">
    <p:diamond/>
  </p:transition>
  <p:hf hdr="0" ftr="0" dt="0"/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99F166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anose="020B0502020202020204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BDE91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FFFFD54-F2DA-485F-9A45-E18F3A43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D7AC7-1664-4692-B400-A2624DB23B25}" type="slidenum">
              <a:rPr lang="en-US" altLang="th-TH" smtClean="0"/>
              <a:pPr>
                <a:defRPr/>
              </a:pPr>
              <a:t>1</a:t>
            </a:fld>
            <a:endParaRPr lang="en-US" alt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88C3074-0C73-43A9-B267-837EE575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3415194" cy="33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1060"/>
      </p:ext>
    </p:extLst>
  </p:cSld>
  <p:clrMapOvr>
    <a:masterClrMapping/>
  </p:clrMapOvr>
  <p:transition advClick="0" advTm="0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ไม่มีคำอธิบาย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00042"/>
            <a:ext cx="7438963" cy="2362107"/>
          </a:xfrm>
          <a:prstGeom prst="rect">
            <a:avLst/>
          </a:prstGeom>
          <a:noFill/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1409069" y="1417858"/>
            <a:ext cx="66013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วิธีการ/ขั้นตอนการประเมินผล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8596" y="285728"/>
            <a:ext cx="8358246" cy="6357982"/>
          </a:xfrm>
          <a:prstGeom prst="roundRect">
            <a:avLst>
              <a:gd name="adj" fmla="val 5740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857760"/>
            <a:ext cx="2139696" cy="16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857760"/>
            <a:ext cx="2139696" cy="16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052390"/>
            <a:ext cx="2139696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857760"/>
            <a:ext cx="2143140" cy="160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0866" y="3052390"/>
            <a:ext cx="2139696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28596" y="1571612"/>
            <a:ext cx="8358246" cy="4071966"/>
          </a:xfrm>
          <a:prstGeom prst="roundRect">
            <a:avLst>
              <a:gd name="adj" fmla="val 574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71462"/>
            <a:ext cx="7215238" cy="1619189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90595" y="2628914"/>
            <a:ext cx="7840663" cy="641350"/>
            <a:chOff x="1782" y="2931"/>
            <a:chExt cx="3110" cy="404"/>
          </a:xfrm>
        </p:grpSpPr>
        <p:sp>
          <p:nvSpPr>
            <p:cNvPr id="27661" name="Rectangle 20"/>
            <p:cNvSpPr>
              <a:spLocks noChangeArrowheads="1"/>
            </p:cNvSpPr>
            <p:nvPr/>
          </p:nvSpPr>
          <p:spPr bwMode="auto">
            <a:xfrm>
              <a:off x="1990" y="2931"/>
              <a:ext cx="290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th-TH" altLang="th-TH" sz="3600" b="1" dirty="0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การประเมินผลก่อนเริ่มโครงการ (</a:t>
              </a:r>
              <a:r>
                <a:rPr lang="en-US" altLang="th-TH" sz="3600" b="1" dirty="0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Pre Evaluation)</a:t>
              </a:r>
              <a:endParaRPr lang="th-TH" alt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7662" name="Picture 21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2995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82658" y="3708414"/>
            <a:ext cx="8208962" cy="641350"/>
            <a:chOff x="1782" y="3281"/>
            <a:chExt cx="3057" cy="404"/>
          </a:xfrm>
        </p:grpSpPr>
        <p:sp>
          <p:nvSpPr>
            <p:cNvPr id="27659" name="Rectangle 23"/>
            <p:cNvSpPr>
              <a:spLocks noChangeArrowheads="1"/>
            </p:cNvSpPr>
            <p:nvPr/>
          </p:nvSpPr>
          <p:spPr bwMode="auto">
            <a:xfrm>
              <a:off x="1990" y="3281"/>
              <a:ext cx="28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3600" b="1" dirty="0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การประเมินผลระหว่างโครงการ (</a:t>
              </a:r>
              <a:r>
                <a:rPr lang="en-US" altLang="th-TH" sz="3600" b="1" dirty="0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Ongoing Evaluation)</a:t>
              </a:r>
              <a:endParaRPr lang="th-TH" alt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7660" name="Picture 24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3341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82658" y="4787914"/>
            <a:ext cx="8532812" cy="641350"/>
            <a:chOff x="1782" y="3630"/>
            <a:chExt cx="3421" cy="404"/>
          </a:xfrm>
        </p:grpSpPr>
        <p:sp>
          <p:nvSpPr>
            <p:cNvPr id="27657" name="Rectangle 26"/>
            <p:cNvSpPr>
              <a:spLocks noChangeArrowheads="1"/>
            </p:cNvSpPr>
            <p:nvPr/>
          </p:nvSpPr>
          <p:spPr bwMode="auto">
            <a:xfrm>
              <a:off x="1990" y="3630"/>
              <a:ext cx="321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th-TH" altLang="th-TH" sz="3600" b="1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การประเมินผลเมื่อเสร็จสิ้นโครงการ (</a:t>
              </a:r>
              <a:r>
                <a:rPr lang="en-US" altLang="th-TH" sz="3600" b="1">
                  <a:solidFill>
                    <a:srgbClr val="0000FF"/>
                  </a:solidFill>
                  <a:latin typeface="TH SarabunPSK" pitchFamily="34" charset="-34"/>
                  <a:cs typeface="TH SarabunPSK" pitchFamily="34" charset="-34"/>
                </a:rPr>
                <a:t>Post Evaluation)</a:t>
              </a:r>
              <a:endParaRPr lang="th-TH" altLang="th-TH" sz="36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7658" name="Picture 27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3677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03110" y="1878473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th-TH" alt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แบ่งตามช่วงระยะเวลาโครงการ/แผนงาน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857356" y="719551"/>
            <a:ext cx="4830168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th-TH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กำหนดประเภทการประเมินผล</a:t>
            </a:r>
          </a:p>
        </p:txBody>
      </p:sp>
    </p:spTree>
  </p:cSld>
  <p:clrMapOvr>
    <a:masterClrMapping/>
  </p:clrMapOvr>
  <p:transition advClick="0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57224" y="5072074"/>
            <a:ext cx="7572428" cy="1428760"/>
          </a:xfrm>
          <a:prstGeom prst="roundRect">
            <a:avLst>
              <a:gd name="adj" fmla="val 98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57224" y="1357298"/>
            <a:ext cx="7572428" cy="3571900"/>
          </a:xfrm>
          <a:prstGeom prst="roundRect">
            <a:avLst>
              <a:gd name="adj" fmla="val 98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4314"/>
            <a:ext cx="6215106" cy="1394422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65238" y="2066677"/>
            <a:ext cx="8964612" cy="889000"/>
            <a:chOff x="1782" y="2931"/>
            <a:chExt cx="3110" cy="560"/>
          </a:xfrm>
        </p:grpSpPr>
        <p:sp>
          <p:nvSpPr>
            <p:cNvPr id="28688" name="Rectangle 20"/>
            <p:cNvSpPr>
              <a:spLocks noChangeArrowheads="1"/>
            </p:cNvSpPr>
            <p:nvPr/>
          </p:nvSpPr>
          <p:spPr bwMode="auto">
            <a:xfrm>
              <a:off x="1990" y="2931"/>
              <a:ext cx="2902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การเปรียบเทียบก่อนและหลังโครงการ  ไม่มีกลุ่มควบคุม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(</a:t>
              </a:r>
              <a:r>
                <a:rPr lang="en-US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Pretest – Posttest Design no Control Group )</a:t>
              </a:r>
              <a:endParaRPr lang="th-TH" altLang="th-TH" sz="28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8689" name="Picture 21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2995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7" name="Rectangle 29"/>
          <p:cNvSpPr>
            <a:spLocks noChangeArrowheads="1"/>
          </p:cNvSpPr>
          <p:nvPr/>
        </p:nvSpPr>
        <p:spPr bwMode="auto">
          <a:xfrm>
            <a:off x="2428860" y="500042"/>
            <a:ext cx="47389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กำหนดแผนแบบ (</a:t>
            </a:r>
            <a:r>
              <a:rPr lang="en-US" alt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Design)</a:t>
            </a:r>
            <a:endParaRPr lang="th-TH" altLang="th-TH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44600" y="3076327"/>
            <a:ext cx="8964613" cy="889000"/>
            <a:chOff x="1782" y="2931"/>
            <a:chExt cx="3110" cy="560"/>
          </a:xfrm>
        </p:grpSpPr>
        <p:sp>
          <p:nvSpPr>
            <p:cNvPr id="28686" name="Rectangle 20"/>
            <p:cNvSpPr>
              <a:spLocks noChangeArrowheads="1"/>
            </p:cNvSpPr>
            <p:nvPr/>
          </p:nvSpPr>
          <p:spPr bwMode="auto">
            <a:xfrm>
              <a:off x="1990" y="2931"/>
              <a:ext cx="2902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การเปรียบเทียบก่อนและหลังโครงการ  มีกลุ่มควบคุม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(</a:t>
              </a:r>
              <a:r>
                <a:rPr lang="en-US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Pretest – Posttest Design with Control Group )</a:t>
              </a:r>
              <a:endParaRPr lang="th-TH" altLang="th-TH" sz="28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8687" name="Picture 21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2995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944600" y="4084385"/>
            <a:ext cx="8964613" cy="889000"/>
            <a:chOff x="1782" y="2931"/>
            <a:chExt cx="3110" cy="560"/>
          </a:xfrm>
        </p:grpSpPr>
        <p:sp>
          <p:nvSpPr>
            <p:cNvPr id="28684" name="Rectangle 20"/>
            <p:cNvSpPr>
              <a:spLocks noChangeArrowheads="1"/>
            </p:cNvSpPr>
            <p:nvPr/>
          </p:nvSpPr>
          <p:spPr bwMode="auto">
            <a:xfrm>
              <a:off x="1990" y="2931"/>
              <a:ext cx="2902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การเปรียบเทียบหลังโครงการ  มีกลุ่มควบคุม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(</a:t>
              </a:r>
              <a:r>
                <a:rPr lang="en-US" altLang="th-TH" sz="2800" b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Pretest Only Design with Control Group )</a:t>
              </a:r>
              <a:endParaRPr lang="th-TH" altLang="th-TH" sz="28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8685" name="Picture 21" descr="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2995"/>
              <a:ext cx="22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0" name="Rectangle 29"/>
          <p:cNvSpPr>
            <a:spLocks noChangeArrowheads="1"/>
          </p:cNvSpPr>
          <p:nvPr/>
        </p:nvSpPr>
        <p:spPr bwMode="auto">
          <a:xfrm>
            <a:off x="1141034" y="1406275"/>
            <a:ext cx="6577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การประเมินโดยใช้แผนแบบทดลอง</a:t>
            </a:r>
            <a:r>
              <a:rPr lang="th-TH" alt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Experimental Design)</a:t>
            </a:r>
            <a:endParaRPr lang="th-TH" altLang="th-T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82" name="Rectangle 29"/>
          <p:cNvSpPr>
            <a:spLocks noChangeArrowheads="1"/>
          </p:cNvSpPr>
          <p:nvPr/>
        </p:nvSpPr>
        <p:spPr bwMode="auto">
          <a:xfrm>
            <a:off x="1144625" y="5143512"/>
            <a:ext cx="74326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การประเมินโดยไม่ใช้แผนแบบทดลอง 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6C0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3200" b="1" dirty="0" err="1">
                <a:solidFill>
                  <a:srgbClr val="6C0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Nonexperimental</a:t>
            </a:r>
            <a:r>
              <a:rPr lang="th-TH" alt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altLang="th-TH" sz="3200" b="1" dirty="0">
                <a:solidFill>
                  <a:srgbClr val="6C0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Design) </a:t>
            </a:r>
            <a:r>
              <a:rPr lang="th-TH" altLang="th-TH" sz="3200" b="1" dirty="0">
                <a:solidFill>
                  <a:srgbClr val="6C0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เปรียบเทียบกับเป้าหมาย เกณฑ์ ค่ามาตรฐาน/สถิติ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643314"/>
            <a:ext cx="2121408" cy="159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28596" y="714356"/>
            <a:ext cx="8286808" cy="5786478"/>
          </a:xfrm>
          <a:prstGeom prst="roundRect">
            <a:avLst>
              <a:gd name="adj" fmla="val 8550"/>
            </a:avLst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-71462"/>
            <a:ext cx="5000660" cy="1500198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857224" y="1357298"/>
            <a:ext cx="7572428" cy="2857520"/>
          </a:xfrm>
          <a:prstGeom prst="roundRect">
            <a:avLst>
              <a:gd name="adj" fmla="val 98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ไม่มีคำอธิบา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142844" y="3429000"/>
            <a:ext cx="6715172" cy="2357454"/>
          </a:xfrm>
          <a:prstGeom prst="rect">
            <a:avLst/>
          </a:prstGeom>
          <a:noFill/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214414" y="2357430"/>
            <a:ext cx="70199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 ตัวชี้วัดที่ชี้ให้เห็นว่า ความจำเป็น ความคุ้มค่า ความเหมาะสมของเป้าหมายโครงการ ประเด็นปัญหาที่จะเกิดขึ้นภายหน้า 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071670" y="1500174"/>
            <a:ext cx="6143668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บริบท/สภาวะแวดล้อม (</a:t>
            </a:r>
            <a:r>
              <a:rPr lang="en-US" alt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C: Context)</a:t>
            </a:r>
            <a:endParaRPr lang="th-TH" altLang="th-T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71470" y="4786322"/>
            <a:ext cx="7127875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ตัวอย่างเช่น สภาพปัญหาในพื้นที่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82915" y="302105"/>
            <a:ext cx="4832027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การกำหนดประเด็น ตัวชี้วัด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572008"/>
            <a:ext cx="1835656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28596" y="857232"/>
            <a:ext cx="8286808" cy="5643602"/>
          </a:xfrm>
          <a:prstGeom prst="roundRect">
            <a:avLst>
              <a:gd name="adj" fmla="val 8550"/>
            </a:avLst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52"/>
            <a:ext cx="5333996" cy="1643074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785786" y="2166675"/>
            <a:ext cx="7572428" cy="1643074"/>
          </a:xfrm>
          <a:prstGeom prst="roundRect">
            <a:avLst>
              <a:gd name="adj" fmla="val 98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ไม่มีคำอธิบา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857224" y="3095369"/>
            <a:ext cx="8072494" cy="2833960"/>
          </a:xfrm>
          <a:prstGeom prst="rect">
            <a:avLst/>
          </a:prstGeom>
          <a:noFill/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160488" y="2343434"/>
            <a:ext cx="69834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 ตัวชี้วัดที่ชี้ให้เห็นว่าปัจจัยต่างๆ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ที่นำเข้าสู่การดำเนินงานมีความเหมาะสมเพียงใด 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819439" y="714356"/>
            <a:ext cx="432432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ปัจจัยนำเข้า (</a:t>
            </a:r>
            <a:r>
              <a:rPr lang="en-US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I : Input)</a:t>
            </a:r>
            <a:endParaRPr lang="th-TH" altLang="th-TH" sz="4000" b="1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943132" y="4595567"/>
            <a:ext cx="712946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 </a:t>
            </a:r>
          </a:p>
          <a:p>
            <a:pPr eaLnBrk="1" hangingPunct="1">
              <a:defRPr/>
            </a:pPr>
            <a:r>
              <a:rPr lang="th-TH" altLang="th-TH" sz="32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เช่น จำนวนคน จำนวนวัตถุดิบต่างๆ จำนวนเงินลงทุน</a:t>
            </a:r>
          </a:p>
        </p:txBody>
      </p:sp>
    </p:spTree>
  </p:cSld>
  <p:clrMapOvr>
    <a:masterClrMapping/>
  </p:clrMapOvr>
  <p:transition advClick="0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28596" y="642918"/>
            <a:ext cx="8286808" cy="5857916"/>
          </a:xfrm>
          <a:prstGeom prst="roundRect">
            <a:avLst>
              <a:gd name="adj" fmla="val 8550"/>
            </a:avLst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-24"/>
            <a:ext cx="5429288" cy="1357322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5638" y="1268760"/>
            <a:ext cx="79692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 ตัวชี้วัดที่ชี้ให้ทราบว่า การดำเนินงาน/การกระทำเพื่อเปลี่ยนปัจจัยนำเข้ามาเป็นผลได้ในช่วงเวลาหนึ่ง บรรลุเป้าหมายที่กำหนดไว้มากน้อยเพียงใด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3529" y="188070"/>
            <a:ext cx="4536504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 กิจกรรม </a:t>
            </a:r>
            <a:r>
              <a:rPr lang="en-US" altLang="th-TH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(A : Activity)</a:t>
            </a:r>
            <a:endParaRPr lang="th-TH" altLang="th-TH" sz="4800" b="1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5313" y="3284984"/>
            <a:ext cx="8729662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en-US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:</a:t>
            </a: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การพัฒนาศูนย์เรียนรู้ฯ</a:t>
            </a:r>
          </a:p>
          <a:p>
            <a:pPr eaLnBrk="1" hangingPunct="1">
              <a:defRPr/>
            </a:pP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  </a:t>
            </a:r>
            <a:r>
              <a:rPr lang="en-US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:</a:t>
            </a: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จำนวนครั้งในการประชุมวาง      </a:t>
            </a:r>
          </a:p>
          <a:p>
            <a:pPr eaLnBrk="1" hangingPunct="1">
              <a:defRPr/>
            </a:pP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แผนการดำเนินงานของศูนย์เรียนรู้ฯ</a:t>
            </a:r>
          </a:p>
          <a:p>
            <a:pPr eaLnBrk="1" hangingPunct="1">
              <a:defRPr/>
            </a:pPr>
            <a:r>
              <a:rPr lang="th-TH" altLang="th-TH" sz="36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</a:t>
            </a:r>
            <a:r>
              <a:rPr lang="th-TH" altLang="th-TH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จำนวนครั้ง/กิจกรรมที่สนับสนุนวัสดุ อุปกรณ์    </a:t>
            </a:r>
          </a:p>
          <a:p>
            <a:pPr eaLnBrk="1" hangingPunct="1">
              <a:defRPr/>
            </a:pPr>
            <a:r>
              <a:rPr lang="th-TH" altLang="th-TH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ให้ศูนย์เรียนรู้ฯ  </a:t>
            </a:r>
            <a:r>
              <a:rPr lang="en-US" altLang="th-TH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643182"/>
            <a:ext cx="2121408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572008"/>
            <a:ext cx="1714512" cy="155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28596" y="857232"/>
            <a:ext cx="8286808" cy="5643602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2938" y="1573588"/>
            <a:ext cx="79295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ประเด็นตัวชี้วัดที่ชี้ให้ทราบว่าการดำเนินงานในช่วงต่างๆ   ควรจะต้องปรับปรุงหรือแก้ไขในส่วนใดบ้าง เพื่อเพิ่มประสิทธิภาพ หรือทำให้การดำเนินงานนั้นๆ บรรลุเป้าหมายที่กำหนดไว้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14414" y="3390909"/>
            <a:ext cx="7129462" cy="1323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b="1" dirty="0">
                <a:solidFill>
                  <a:srgbClr val="007E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ตัวอย่างเช่น ระยะเวลาการดำเนินงาน สอดคล้องเป็นไปตามแผนที่วางไว้หรือไม่</a:t>
            </a:r>
          </a:p>
        </p:txBody>
      </p:sp>
      <p:pic>
        <p:nvPicPr>
          <p:cNvPr id="10" name="Picture 2" descr="ไม่มีคำอธิบา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24"/>
            <a:ext cx="5429288" cy="1428760"/>
          </a:xfrm>
          <a:prstGeom prst="rect">
            <a:avLst/>
          </a:prstGeom>
          <a:noFill/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357422" y="363660"/>
            <a:ext cx="471490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กระบวนการ </a:t>
            </a:r>
            <a:r>
              <a:rPr lang="en-US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(P : Process)</a:t>
            </a:r>
            <a:endParaRPr lang="th-TH" altLang="th-TH" sz="4000" b="1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786322"/>
            <a:ext cx="2682240" cy="165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86322"/>
            <a:ext cx="2682240" cy="158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28596" y="857232"/>
            <a:ext cx="8286808" cy="5643602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5650" y="2095499"/>
            <a:ext cx="7632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222E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 ตัวชี้วัดที่สามารถบอกได้ว่า ผลผลิตที่ได้บรรลุตามเป้าหมายหรือวัตถุประสงค์หรือไม่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43608" y="3645024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en-US" alt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การพัฒนาศูนย์เรียนรู้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ตัวชี้วัดผลผลิต </a:t>
            </a:r>
            <a:r>
              <a:rPr lang="en-US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จำนวนศูนย์เรียนรู้ที่ได้รับการพัฒนา</a:t>
            </a:r>
          </a:p>
        </p:txBody>
      </p:sp>
      <p:pic>
        <p:nvPicPr>
          <p:cNvPr id="10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643602" cy="1571636"/>
          </a:xfrm>
          <a:prstGeom prst="rect">
            <a:avLst/>
          </a:prstGeom>
          <a:noFill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79174" y="435098"/>
            <a:ext cx="522178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ผลผลิต/ผลได้ </a:t>
            </a:r>
            <a:r>
              <a:rPr lang="en-US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(P: Product)</a:t>
            </a:r>
            <a:endParaRPr lang="th-TH" altLang="th-TH" sz="4000" b="1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786322"/>
            <a:ext cx="2121408" cy="159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714884"/>
            <a:ext cx="2121408" cy="159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786322"/>
            <a:ext cx="2121408" cy="159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8596" y="857232"/>
            <a:ext cx="8286808" cy="5643602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1538" y="2071678"/>
            <a:ext cx="7346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 ตัวชี้วัดที่แสดงให้เห็นถึงผลอันเนื่องมาจากผลจากการดำเนินงาน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00100" y="3500438"/>
            <a:ext cx="7796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en-US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การพัฒนาศูนย์เรียนรู้ฯ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</a:t>
            </a: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ผลลัพธ์ </a:t>
            </a:r>
            <a:r>
              <a:rPr lang="en-US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จำนวนผู้ที่มารับบริการศูนย์เรียนรู้เพิ่มมากขึ้น ได้นำความรู้จากศูนย์ไปใช้ประโยชน์เกิดรายได้เพิ่มขึ้น</a:t>
            </a:r>
          </a:p>
        </p:txBody>
      </p:sp>
      <p:pic>
        <p:nvPicPr>
          <p:cNvPr id="8" name="Picture 4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333996" cy="1785926"/>
          </a:xfrm>
          <a:prstGeom prst="rect">
            <a:avLst/>
          </a:prstGeom>
          <a:noFill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536046" y="319611"/>
            <a:ext cx="4607722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ผลลัพธ์ </a:t>
            </a:r>
            <a:r>
              <a:rPr lang="en-US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(O : Outcome)</a:t>
            </a: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hangingPunct="1">
              <a:defRPr/>
            </a:pPr>
            <a:r>
              <a:rPr lang="th-TH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/ ผลกระทบ (</a:t>
            </a:r>
            <a:r>
              <a:rPr lang="en-US" altLang="th-TH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Impact)</a:t>
            </a:r>
            <a:endParaRPr lang="th-TH" altLang="th-TH" sz="4000" b="1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857760"/>
            <a:ext cx="2121408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909778"/>
            <a:ext cx="2121408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786322"/>
            <a:ext cx="2121408" cy="159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60459" y="2489202"/>
            <a:ext cx="8569325" cy="12969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th-TH" alt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ข้อมูลปฐมภูมิ   </a:t>
            </a:r>
            <a:r>
              <a:rPr lang="th-TH" altLang="th-TH" sz="32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เป็นข้อมูลที่เก็บรวบรวมโดยหน่วยงานผู้ประเมิน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th-TH" altLang="th-TH" sz="32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จากการสำรวจด้วยตัวอย่าง หรือสำมะโน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5059" y="3973184"/>
            <a:ext cx="8594725" cy="202758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514350" indent="-5143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1" hangingPunct="1">
              <a:spcBef>
                <a:spcPct val="20000"/>
              </a:spcBef>
              <a:defRPr/>
            </a:pPr>
            <a:r>
              <a:rPr lang="th-TH" alt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ข้อมูลทุติยภูมิ  </a:t>
            </a:r>
            <a:r>
              <a:rPr lang="th-TH" altLang="th-TH" sz="32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เป็นข้อมูลที่มีการรวบรวมไว้แล้วทั้งหน่วยงานของ</a:t>
            </a:r>
          </a:p>
          <a:p>
            <a:pPr algn="thaiDist" eaLnBrk="1" hangingPunct="1">
              <a:spcBef>
                <a:spcPct val="20000"/>
              </a:spcBef>
              <a:defRPr/>
            </a:pPr>
            <a:r>
              <a:rPr lang="th-TH" altLang="th-TH" sz="32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ผู้ประเมินและหน่วยงานอื่นๆ เช่น เอกสารประกอบการรายงานต่างๆ          </a:t>
            </a:r>
          </a:p>
          <a:p>
            <a:pPr algn="thaiDist" eaLnBrk="1" hangingPunct="1">
              <a:spcBef>
                <a:spcPct val="20000"/>
              </a:spcBef>
              <a:defRPr/>
            </a:pPr>
            <a:r>
              <a:rPr lang="th-TH" altLang="th-TH" sz="32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เอกสารวิชาการ วิทยานิพนธ์</a:t>
            </a:r>
            <a:endParaRPr lang="th-TH" alt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66804" y="1506668"/>
            <a:ext cx="777716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alt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ประเภทของข้อมูล</a:t>
            </a:r>
            <a:r>
              <a:rPr lang="en-US" alt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ตามแหล่งที่มาของข้อมูล </a:t>
            </a:r>
            <a:endParaRPr lang="th-TH" altLang="th-TH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8596" y="642918"/>
            <a:ext cx="8286808" cy="5857916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142900"/>
            <a:ext cx="5013327" cy="1714512"/>
          </a:xfrm>
          <a:prstGeom prst="rect">
            <a:avLst/>
          </a:prstGeom>
          <a:noFill/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000232" y="444981"/>
            <a:ext cx="489654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การเก็บรวบรวมข้อมูล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000636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Kob\Downloads\pngeg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784"/>
            <a:ext cx="9144000" cy="5400675"/>
          </a:xfrm>
          <a:prstGeom prst="rect">
            <a:avLst/>
          </a:prstGeom>
          <a:noFill/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14282" y="5857892"/>
            <a:ext cx="54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โดย...ศูนย์ประเมินผล สำนักงานเศรษฐกิจการเกษตร</a:t>
            </a:r>
          </a:p>
        </p:txBody>
      </p:sp>
      <p:sp>
        <p:nvSpPr>
          <p:cNvPr id="14340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 bwMode="auto">
          <a:xfrm>
            <a:off x="8640763" y="5786438"/>
            <a:ext cx="503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554A1B-4457-4373-9514-545D907F1137}" type="slidenum">
              <a:rPr lang="en-US" altLang="th-TH" sz="13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th-TH" sz="1300">
              <a:solidFill>
                <a:srgbClr val="FFFFFF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497146" y="6381328"/>
            <a:ext cx="246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วันที่ 30 พฤศจิกายน 2563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ไม่มีคำอธิบา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1143007" cy="1143008"/>
          </a:xfrm>
          <a:prstGeom prst="ellipse">
            <a:avLst/>
          </a:prstGeom>
          <a:ln w="63500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1428728" y="142852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การประเมินผลโครงการ</a:t>
            </a:r>
          </a:p>
          <a:p>
            <a:pPr eaLnBrk="1" hangingPunct="1">
              <a:defRPr/>
            </a:pPr>
            <a:r>
              <a:rPr lang="th-TH" alt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ศูนย์เรียนรู้การเพิ่มประสิทธิภาพการผลิตสินค้าเกษตร (ศพก.)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714752"/>
            <a:ext cx="2950464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573342"/>
            <a:ext cx="2950464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1571612"/>
            <a:ext cx="2952770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3643314"/>
            <a:ext cx="2950464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28596" y="642918"/>
            <a:ext cx="8286808" cy="5857916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0873" y="2708972"/>
            <a:ext cx="41440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ประชากร</a:t>
            </a:r>
            <a:r>
              <a:rPr lang="en-US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: </a:t>
            </a: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 </a:t>
            </a:r>
            <a:r>
              <a:rPr lang="th-TH" altLang="th-TH" sz="3200" b="1" dirty="0">
                <a:solidFill>
                  <a:srgbClr val="040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กลุ่มสมาชิกทั้งหมด</a:t>
            </a:r>
          </a:p>
          <a:p>
            <a:pPr eaLnBrk="1" hangingPunct="1">
              <a:defRPr/>
            </a:pPr>
            <a:r>
              <a:rPr lang="th-TH" altLang="th-TH" sz="3200" b="1" dirty="0">
                <a:solidFill>
                  <a:srgbClr val="040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               ที่ต้องการศึกษา</a:t>
            </a: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 </a:t>
            </a:r>
            <a:endParaRPr lang="th-TH" alt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71600" y="3637666"/>
            <a:ext cx="77915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กลุ่มตัวอย่าง</a:t>
            </a:r>
            <a:r>
              <a:rPr lang="en-US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: </a:t>
            </a:r>
            <a:r>
              <a:rPr lang="th-TH" altLang="th-TH" sz="3200" b="1" dirty="0">
                <a:solidFill>
                  <a:srgbClr val="040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ส่วนหนึ่งของประชากรที่ถูกเลือกมาศึกษา</a:t>
            </a:r>
          </a:p>
          <a:p>
            <a:pPr eaLnBrk="1" hangingPunct="1">
              <a:defRPr/>
            </a:pPr>
            <a:r>
              <a:rPr lang="th-TH" altLang="th-TH" sz="3200" b="1" dirty="0">
                <a:solidFill>
                  <a:srgbClr val="040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                 แทนประชากรทั้งหมด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91680" y="4786322"/>
            <a:ext cx="5809278" cy="1526320"/>
            <a:chOff x="541338" y="4464050"/>
            <a:chExt cx="6838950" cy="2133600"/>
          </a:xfrm>
        </p:grpSpPr>
        <p:grpSp>
          <p:nvGrpSpPr>
            <p:cNvPr id="36873" name="Group 5"/>
            <p:cNvGrpSpPr>
              <a:grpSpLocks/>
            </p:cNvGrpSpPr>
            <p:nvPr/>
          </p:nvGrpSpPr>
          <p:grpSpPr bwMode="auto">
            <a:xfrm>
              <a:off x="541338" y="4464050"/>
              <a:ext cx="2987675" cy="2133600"/>
              <a:chOff x="341" y="2812"/>
              <a:chExt cx="1882" cy="1344"/>
            </a:xfrm>
          </p:grpSpPr>
          <p:grpSp>
            <p:nvGrpSpPr>
              <p:cNvPr id="36880" name="Group 6"/>
              <p:cNvGrpSpPr>
                <a:grpSpLocks/>
              </p:cNvGrpSpPr>
              <p:nvPr/>
            </p:nvGrpSpPr>
            <p:grpSpPr bwMode="auto">
              <a:xfrm>
                <a:off x="341" y="3130"/>
                <a:ext cx="1632" cy="862"/>
                <a:chOff x="0" y="3294"/>
                <a:chExt cx="1632" cy="862"/>
              </a:xfrm>
            </p:grpSpPr>
            <p:pic>
              <p:nvPicPr>
                <p:cNvPr id="36882" name="Picture 7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lum bright="70000" contrast="-70000"/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3" name="Picture 8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lum bright="70000" contrast="-70000"/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39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4" name="Picture 9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5" name="Picture 10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6" name="Picture 11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lum bright="70000" contrast="-70000"/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9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7" name="Picture 12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lum bright="70000" contrast="-70000"/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" y="3339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8" name="Picture 13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889" name="Picture 14" descr="j030295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6" y="3294"/>
                  <a:ext cx="583" cy="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6881" name="AutoShape 15"/>
              <p:cNvSpPr>
                <a:spLocks noChangeArrowheads="1"/>
              </p:cNvSpPr>
              <p:nvPr/>
            </p:nvSpPr>
            <p:spPr bwMode="auto">
              <a:xfrm>
                <a:off x="341" y="2812"/>
                <a:ext cx="1882" cy="1344"/>
              </a:xfrm>
              <a:prstGeom prst="cube">
                <a:avLst>
                  <a:gd name="adj" fmla="val 25000"/>
                </a:avLst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"/>
                  <a:defRPr sz="3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95000"/>
                  <a:buFont typeface="Verdana" panose="020B0604030504040204" pitchFamily="34" charset="0"/>
                  <a:buChar char="›"/>
                  <a:defRPr sz="2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ABDE91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BDE91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BDE91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BDE91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BDE91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th-TH" altLang="th-TH" sz="1800"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36874" name="AutoShape 16"/>
            <p:cNvSpPr>
              <a:spLocks noChangeArrowheads="1"/>
            </p:cNvSpPr>
            <p:nvPr/>
          </p:nvSpPr>
          <p:spPr bwMode="auto">
            <a:xfrm>
              <a:off x="4105275" y="4897438"/>
              <a:ext cx="1368425" cy="647700"/>
            </a:xfrm>
            <a:prstGeom prst="rightArrow">
              <a:avLst>
                <a:gd name="adj1" fmla="val 50000"/>
                <a:gd name="adj2" fmla="val 5281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"/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anose="020B0604030504040204" pitchFamily="34" charset="0"/>
                <a:buChar char="›"/>
                <a:defRPr sz="26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BDE91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th-TH" sz="1800">
                <a:latin typeface="TH SarabunPSK" pitchFamily="34" charset="-34"/>
                <a:cs typeface="TH SarabunPSK" pitchFamily="34" charset="-34"/>
              </a:endParaRPr>
            </a:p>
          </p:txBody>
        </p:sp>
        <p:grpSp>
          <p:nvGrpSpPr>
            <p:cNvPr id="36875" name="Group 17"/>
            <p:cNvGrpSpPr>
              <a:grpSpLocks/>
            </p:cNvGrpSpPr>
            <p:nvPr/>
          </p:nvGrpSpPr>
          <p:grpSpPr bwMode="auto">
            <a:xfrm>
              <a:off x="5761038" y="4508500"/>
              <a:ext cx="1619250" cy="1368425"/>
              <a:chOff x="3493" y="2767"/>
              <a:chExt cx="1020" cy="862"/>
            </a:xfrm>
          </p:grpSpPr>
          <p:pic>
            <p:nvPicPr>
              <p:cNvPr id="36876" name="Picture 18" descr="j030295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  <a:lum bright="70000" contrast="-7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0" y="2767"/>
                <a:ext cx="583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7" name="Picture 19" descr="j030295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  <a:lum bright="70000" contrast="-7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" y="2812"/>
                <a:ext cx="583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8" name="Picture 20" descr="j030295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2767"/>
                <a:ext cx="583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9" name="Picture 21" descr="j030295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" y="2767"/>
                <a:ext cx="583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170" name="Picture 2" descr="ไม่มีคำอธิบา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-24"/>
            <a:ext cx="5429288" cy="1428760"/>
          </a:xfrm>
          <a:prstGeom prst="rect">
            <a:avLst/>
          </a:prstGeom>
          <a:noFill/>
        </p:spPr>
      </p:pic>
      <p:sp>
        <p:nvSpPr>
          <p:cNvPr id="23" name="Content Placeholder 2"/>
          <p:cNvSpPr>
            <a:spLocks/>
          </p:cNvSpPr>
          <p:nvPr/>
        </p:nvSpPr>
        <p:spPr bwMode="auto">
          <a:xfrm>
            <a:off x="937845" y="1560508"/>
            <a:ext cx="7777559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382588" algn="l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ข้อมูลปฐมภูมิ </a:t>
            </a:r>
            <a:r>
              <a:rPr lang="en-US" alt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สำรวจด้วยตัวอย่าง สำมโน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เครื่องมือ เช่น แบบสอบถาม แบบสัมภาษณ์ แบบออนไลน์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641660" y="373543"/>
            <a:ext cx="357341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การเก็บรวบรวมข้อมูล</a:t>
            </a:r>
          </a:p>
        </p:txBody>
      </p:sp>
    </p:spTree>
  </p:cSld>
  <p:clrMapOvr>
    <a:masterClrMapping/>
  </p:clrMapOvr>
  <p:transition advClick="0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28596" y="500042"/>
            <a:ext cx="8215370" cy="5857916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565" y="-142900"/>
            <a:ext cx="5013327" cy="1714512"/>
          </a:xfrm>
          <a:prstGeom prst="rect">
            <a:avLst/>
          </a:prstGeom>
          <a:noFill/>
        </p:spPr>
      </p:pic>
      <p:sp>
        <p:nvSpPr>
          <p:cNvPr id="37892" name="Rectangle 29"/>
          <p:cNvSpPr>
            <a:spLocks noChangeArrowheads="1"/>
          </p:cNvSpPr>
          <p:nvPr/>
        </p:nvSpPr>
        <p:spPr bwMode="auto">
          <a:xfrm>
            <a:off x="2648906" y="496653"/>
            <a:ext cx="3851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การกำหนดขนาดตัวอย่าง</a:t>
            </a:r>
          </a:p>
        </p:txBody>
      </p:sp>
      <p:sp>
        <p:nvSpPr>
          <p:cNvPr id="37893" name="Rectangle 20"/>
          <p:cNvSpPr>
            <a:spLocks noChangeArrowheads="1"/>
          </p:cNvSpPr>
          <p:nvPr/>
        </p:nvSpPr>
        <p:spPr bwMode="auto">
          <a:xfrm>
            <a:off x="398960" y="1563679"/>
            <a:ext cx="784544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ขึ้นกับ</a:t>
            </a: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งบประมาณ เวลา เครื่องมือ ความคุ้มค่า</a:t>
            </a: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256084" y="2216160"/>
            <a:ext cx="6268244" cy="25701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th-TH" alt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กรณีทราบจำนวนประชากร </a:t>
            </a:r>
            <a:r>
              <a:rPr lang="en-US" alt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สามารถใช้เกณฑ์กำหนด ดังนี้</a:t>
            </a:r>
          </a:p>
          <a:p>
            <a:pPr>
              <a:spcBef>
                <a:spcPct val="20000"/>
              </a:spcBef>
              <a:defRPr/>
            </a:pP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altLang="th-TH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ปชก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หลักร้อย ใช้กลุ่มตัวอย่างอย่างน้อย 25</a:t>
            </a:r>
            <a:r>
              <a:rPr lang="en-US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%</a:t>
            </a:r>
            <a:endParaRPr lang="th-TH" altLang="th-TH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20000"/>
              </a:spcBef>
              <a:defRPr/>
            </a:pP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altLang="th-TH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ปชก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หลักพัน        ............</a:t>
            </a:r>
            <a:r>
              <a:rPr lang="en-US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  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1</a:t>
            </a:r>
            <a:r>
              <a:rPr lang="en-US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0%</a:t>
            </a:r>
            <a:endParaRPr lang="th-TH" altLang="th-TH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20000"/>
              </a:spcBef>
              <a:defRPr/>
            </a:pP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altLang="th-TH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ปชก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หลักหมื่น      ............                         5</a:t>
            </a:r>
            <a:r>
              <a:rPr lang="en-US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%</a:t>
            </a:r>
            <a:endParaRPr lang="th-TH" altLang="th-TH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20000"/>
              </a:spcBef>
              <a:defRPr/>
            </a:pP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altLang="th-TH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ปชก</a:t>
            </a:r>
            <a:r>
              <a:rPr lang="th-TH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หลักแสน      ............</a:t>
            </a:r>
            <a:r>
              <a:rPr lang="en-US" altLang="th-TH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      1%</a:t>
            </a:r>
            <a:endParaRPr lang="th-TH" altLang="th-TH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895" name="Rectangle 20"/>
          <p:cNvSpPr>
            <a:spLocks noChangeArrowheads="1"/>
          </p:cNvSpPr>
          <p:nvPr/>
        </p:nvSpPr>
        <p:spPr bwMode="auto">
          <a:xfrm>
            <a:off x="250825" y="4967938"/>
            <a:ext cx="8516938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ใช้สูตร ตามวิธีการสุ่มตัวอย่าง</a:t>
            </a:r>
          </a:p>
          <a:p>
            <a:pPr algn="ctr"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ใช้ตารางสำเร็จรูปของ </a:t>
            </a:r>
            <a:r>
              <a:rPr lang="en-US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R.V. </a:t>
            </a:r>
            <a:r>
              <a:rPr lang="en-US" altLang="th-TH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Crejcie</a:t>
            </a:r>
            <a:r>
              <a:rPr lang="en-US" alt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&amp; D.W. Morgan</a:t>
            </a:r>
            <a:endParaRPr lang="th-TH" altLang="th-TH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7896" name="Picture 2" descr="C:\Users\pornchata.BAPP\Pictures\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929198"/>
            <a:ext cx="13684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8596" y="714356"/>
            <a:ext cx="8215370" cy="5857916"/>
          </a:xfrm>
          <a:prstGeom prst="roundRect">
            <a:avLst>
              <a:gd name="adj" fmla="val 855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643602" cy="1571636"/>
          </a:xfrm>
          <a:prstGeom prst="rect">
            <a:avLst/>
          </a:prstGeom>
          <a:noFill/>
        </p:spPr>
      </p:pic>
      <p:sp>
        <p:nvSpPr>
          <p:cNvPr id="38916" name="Rectangle 29"/>
          <p:cNvSpPr>
            <a:spLocks noChangeArrowheads="1"/>
          </p:cNvSpPr>
          <p:nvPr/>
        </p:nvSpPr>
        <p:spPr bwMode="auto">
          <a:xfrm>
            <a:off x="2143108" y="425215"/>
            <a:ext cx="4860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การประมวลและวิเคราะห์ข้อมูล</a:t>
            </a:r>
          </a:p>
        </p:txBody>
      </p:sp>
      <p:sp>
        <p:nvSpPr>
          <p:cNvPr id="38917" name="Rectangle 20"/>
          <p:cNvSpPr>
            <a:spLocks noChangeArrowheads="1"/>
          </p:cNvSpPr>
          <p:nvPr/>
        </p:nvSpPr>
        <p:spPr bwMode="auto">
          <a:xfrm>
            <a:off x="785786" y="3144438"/>
            <a:ext cx="5173746" cy="14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ใช้สถิติเชิงพรรณนา (</a:t>
            </a: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Descriptive Statistics)</a:t>
            </a:r>
            <a:endParaRPr lang="th-TH" altLang="th-TH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buClrTx/>
              <a:buSzTx/>
              <a:buFontTx/>
              <a:buNone/>
            </a:pPr>
            <a:r>
              <a:rPr lang="th-TH" alt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                 </a:t>
            </a:r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ค่าผลรวม ค่าเฉลี่ย ร้อยละ ฐานนิยม </a:t>
            </a:r>
            <a:r>
              <a:rPr lang="th-TH" altLang="th-TH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มัธย</a:t>
            </a:r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ฐาน </a:t>
            </a:r>
          </a:p>
          <a:p>
            <a:pPr>
              <a:lnSpc>
                <a:spcPts val="3500"/>
              </a:lnSpc>
              <a:buClrTx/>
              <a:buSzTx/>
              <a:buFontTx/>
              <a:buNone/>
            </a:pPr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ค่าเบี่ยงเบนมาตรฐาน </a:t>
            </a:r>
          </a:p>
        </p:txBody>
      </p:sp>
      <p:sp>
        <p:nvSpPr>
          <p:cNvPr id="38918" name="Rectangle 20"/>
          <p:cNvSpPr>
            <a:spLocks noChangeArrowheads="1"/>
          </p:cNvSpPr>
          <p:nvPr/>
        </p:nvSpPr>
        <p:spPr bwMode="auto">
          <a:xfrm>
            <a:off x="755651" y="4572008"/>
            <a:ext cx="503079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ใช้สถิติเชิงอนุมาน (</a:t>
            </a: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Inferential Statistics)</a:t>
            </a: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</a:p>
          <a:p>
            <a:pPr>
              <a:buClrTx/>
              <a:buSzTx/>
              <a:buFontTx/>
              <a:buNone/>
            </a:pP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</a:t>
            </a:r>
            <a:r>
              <a:rPr lang="en-US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Chi-square test  t-test F-test ANOVA</a:t>
            </a:r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38919" name="Rectangle 29"/>
          <p:cNvSpPr>
            <a:spLocks noChangeArrowheads="1"/>
          </p:cNvSpPr>
          <p:nvPr/>
        </p:nvSpPr>
        <p:spPr bwMode="auto">
          <a:xfrm>
            <a:off x="2428646" y="1571612"/>
            <a:ext cx="40007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การประมวลด้วยเครื่องคอมพิวเตอร์ </a:t>
            </a:r>
            <a:r>
              <a:rPr lang="en-US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endParaRPr lang="th-TH" altLang="th-TH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ใช้ </a:t>
            </a:r>
            <a:r>
              <a:rPr lang="en-US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App. Excel  SPSS  STATA       </a:t>
            </a:r>
            <a:r>
              <a:rPr lang="en-US" altLang="th-TH" sz="2800" b="1" dirty="0">
                <a:solidFill>
                  <a:srgbClr val="6C0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                           </a:t>
            </a:r>
            <a:endParaRPr lang="th-TH" altLang="th-TH" sz="2800" b="1" dirty="0">
              <a:solidFill>
                <a:srgbClr val="6C0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920" name="Rectangle 29"/>
          <p:cNvSpPr>
            <a:spLocks noChangeArrowheads="1"/>
          </p:cNvSpPr>
          <p:nvPr/>
        </p:nvSpPr>
        <p:spPr bwMode="auto">
          <a:xfrm>
            <a:off x="785786" y="2571744"/>
            <a:ext cx="237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การวิเคราะห์ข้อมูล</a:t>
            </a:r>
          </a:p>
        </p:txBody>
      </p:sp>
      <p:sp>
        <p:nvSpPr>
          <p:cNvPr id="38921" name="Rectangle 20"/>
          <p:cNvSpPr>
            <a:spLocks noChangeArrowheads="1"/>
          </p:cNvSpPr>
          <p:nvPr/>
        </p:nvSpPr>
        <p:spPr bwMode="auto">
          <a:xfrm>
            <a:off x="785786" y="5572140"/>
            <a:ext cx="410217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ใช้ลิเก</a:t>
            </a:r>
            <a:r>
              <a:rPr lang="th-TH" altLang="th-TH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ริต์สแกล</a:t>
            </a: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Likert Scale)</a:t>
            </a:r>
            <a:r>
              <a:rPr lang="th-TH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alt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</a:p>
          <a:p>
            <a:pPr>
              <a:buClrTx/>
              <a:buSzTx/>
              <a:buFontTx/>
              <a:buNone/>
            </a:pPr>
            <a:r>
              <a:rPr lang="en-US" alt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             </a:t>
            </a:r>
            <a:r>
              <a:rPr lang="th-TH" alt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ค่าคะแนน (ข้อมูลเชิงคุณภาพ)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429132"/>
            <a:ext cx="2214578" cy="171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143116"/>
            <a:ext cx="214314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642910" y="1785926"/>
            <a:ext cx="8001056" cy="714381"/>
          </a:xfrm>
          <a:prstGeom prst="roundRect">
            <a:avLst>
              <a:gd name="adj" fmla="val 8644"/>
            </a:avLst>
          </a:prstGeom>
          <a:solidFill>
            <a:schemeClr val="tx1"/>
          </a:solidFill>
          <a:ln w="28575">
            <a:solidFill>
              <a:srgbClr val="0000FF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endParaRPr lang="th-TH" altLang="th-TH">
              <a:solidFill>
                <a:srgbClr val="FFFF99"/>
              </a:solidFill>
            </a:endParaRPr>
          </a:p>
        </p:txBody>
      </p:sp>
      <p:pic>
        <p:nvPicPr>
          <p:cNvPr id="4100" name="Picture 4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333996" cy="1500197"/>
          </a:xfrm>
          <a:prstGeom prst="rect">
            <a:avLst/>
          </a:prstGeom>
          <a:noFill/>
        </p:spPr>
      </p:pic>
      <p:sp>
        <p:nvSpPr>
          <p:cNvPr id="39938" name="AutoShape 9"/>
          <p:cNvSpPr>
            <a:spLocks noChangeArrowheads="1"/>
          </p:cNvSpPr>
          <p:nvPr/>
        </p:nvSpPr>
        <p:spPr bwMode="auto">
          <a:xfrm>
            <a:off x="393085" y="4509120"/>
            <a:ext cx="8393757" cy="1095574"/>
          </a:xfrm>
          <a:prstGeom prst="roundRect">
            <a:avLst>
              <a:gd name="adj" fmla="val 8644"/>
            </a:avLst>
          </a:prstGeom>
          <a:solidFill>
            <a:schemeClr val="tx1"/>
          </a:solidFill>
          <a:ln w="28575">
            <a:solidFill>
              <a:srgbClr val="0000FF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endParaRPr lang="th-TH" altLang="th-TH">
              <a:solidFill>
                <a:srgbClr val="FFFF99"/>
              </a:solidFill>
            </a:endParaRPr>
          </a:p>
        </p:txBody>
      </p:sp>
      <p:sp>
        <p:nvSpPr>
          <p:cNvPr id="39939" name="AutoShape 9"/>
          <p:cNvSpPr>
            <a:spLocks noChangeArrowheads="1"/>
          </p:cNvSpPr>
          <p:nvPr/>
        </p:nvSpPr>
        <p:spPr bwMode="auto">
          <a:xfrm>
            <a:off x="239836" y="2772995"/>
            <a:ext cx="8796660" cy="1298947"/>
          </a:xfrm>
          <a:prstGeom prst="roundRect">
            <a:avLst>
              <a:gd name="adj" fmla="val 8644"/>
            </a:avLst>
          </a:prstGeom>
          <a:solidFill>
            <a:schemeClr val="tx1"/>
          </a:solidFill>
          <a:ln w="28575">
            <a:solidFill>
              <a:srgbClr val="0000FF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endParaRPr lang="th-TH" altLang="th-TH">
              <a:solidFill>
                <a:srgbClr val="FFFF99"/>
              </a:solidFill>
            </a:endParaRPr>
          </a:p>
        </p:txBody>
      </p:sp>
      <p:sp>
        <p:nvSpPr>
          <p:cNvPr id="39942" name="Rectangle 29"/>
          <p:cNvSpPr>
            <a:spLocks noChangeArrowheads="1"/>
          </p:cNvSpPr>
          <p:nvPr/>
        </p:nvSpPr>
        <p:spPr bwMode="auto">
          <a:xfrm>
            <a:off x="2720876" y="452422"/>
            <a:ext cx="336329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การเขียนรายงาน</a:t>
            </a:r>
          </a:p>
        </p:txBody>
      </p:sp>
      <p:sp>
        <p:nvSpPr>
          <p:cNvPr id="39943" name="Rectangle 29"/>
          <p:cNvSpPr>
            <a:spLocks noChangeArrowheads="1"/>
          </p:cNvSpPr>
          <p:nvPr/>
        </p:nvSpPr>
        <p:spPr bwMode="auto">
          <a:xfrm>
            <a:off x="654373" y="4627915"/>
            <a:ext cx="75609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การเขียนไล่เรียงตามรูปแบบที่กำหนด ประเด็นต่าง ๆ สอดแทรกตัวชี้วัด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ในแต่ละประเด็น</a:t>
            </a:r>
          </a:p>
        </p:txBody>
      </p:sp>
      <p:sp>
        <p:nvSpPr>
          <p:cNvPr id="39948" name="AutoShape 7"/>
          <p:cNvSpPr>
            <a:spLocks noChangeArrowheads="1"/>
          </p:cNvSpPr>
          <p:nvPr/>
        </p:nvSpPr>
        <p:spPr bwMode="auto">
          <a:xfrm>
            <a:off x="704690" y="1857364"/>
            <a:ext cx="8439310" cy="703511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66"/>
                    </a:gs>
                    <a:gs pos="100000">
                      <a:srgbClr val="E1BDC9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3000" b="1" dirty="0">
                <a:solidFill>
                  <a:srgbClr val="111111"/>
                </a:solidFill>
                <a:latin typeface="TH SarabunPSK" pitchFamily="34" charset="-34"/>
                <a:cs typeface="TH SarabunPSK" pitchFamily="34" charset="-34"/>
              </a:rPr>
              <a:t>แสดงผลลัพธ์ของงานที่สามารถนำไปใช้ในการปรับปรุงและพัฒนาโครงการ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3528" y="2706117"/>
            <a:ext cx="8640960" cy="12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6FDA1"/>
                    </a:gs>
                    <a:gs pos="100000">
                      <a:schemeClr val="bg1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990600" indent="-5334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447800" indent="-5334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905000" indent="-5334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362200" indent="-5334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120000"/>
              </a:lnSpc>
            </a:pPr>
            <a:r>
              <a:rPr lang="th-TH" altLang="th-TH" sz="3000" b="1" dirty="0">
                <a:solidFill>
                  <a:srgbClr val="111111"/>
                </a:solidFill>
                <a:latin typeface="TH SarabunPSK" pitchFamily="34" charset="-34"/>
                <a:cs typeface="TH SarabunPSK" pitchFamily="34" charset="-34"/>
              </a:rPr>
              <a:t>ใช้เป็นหลักฐานทางวิชาการ ใช้ปรับปรุงการดำเนินงาน ใช้ศึกษาค้นคว้าหรืออ้างอิงและประยุกต์ใช้ในการแก้ปัญหาหรือวางแผนการทำงาน</a:t>
            </a:r>
          </a:p>
        </p:txBody>
      </p:sp>
    </p:spTree>
  </p:cSld>
  <p:clrMapOvr>
    <a:masterClrMapping/>
  </p:clrMapOvr>
  <p:transition advClick="0"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2ECD96-81F6-4358-A1F2-502068107754}" type="slidenum">
              <a:rPr lang="en-US" altLang="th-TH" sz="13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th-TH" sz="1300">
              <a:solidFill>
                <a:srgbClr val="FFFFFF"/>
              </a:solidFill>
            </a:endParaRPr>
          </a:p>
        </p:txBody>
      </p:sp>
      <p:pic>
        <p:nvPicPr>
          <p:cNvPr id="40969" name="Picture 10" descr="p 010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14313"/>
            <a:ext cx="34051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" descr="http://4.bp.blogspot.com/-gfH7J5QZ1Bw/UtQIeR3PF5I/AAAAAAAAAAY/oBjY0LWmhgk/s1600/1382679640-116-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643063"/>
            <a:ext cx="22860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6" descr="http://www.chiangraifocus.com/forums/index.php?action=dlattach;topic=106308.0;attach=355132;ima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57375"/>
            <a:ext cx="2293938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28596" y="857232"/>
            <a:ext cx="8215370" cy="5643602"/>
          </a:xfrm>
          <a:prstGeom prst="roundRect">
            <a:avLst>
              <a:gd name="adj" fmla="val 8566"/>
            </a:avLst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5" name="Rectangle 14"/>
          <p:cNvSpPr>
            <a:spLocks noChangeArrowheads="1"/>
          </p:cNvSpPr>
          <p:nvPr/>
        </p:nvSpPr>
        <p:spPr bwMode="auto">
          <a:xfrm>
            <a:off x="595034" y="4537667"/>
            <a:ext cx="8009216" cy="6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th-TH" altLang="th-TH" sz="3600" b="1">
              <a:solidFill>
                <a:srgbClr val="000099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38981" y="1687831"/>
            <a:ext cx="6390605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ความหมาย หลักการ รูปแบบ การประเมินผล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448296" y="3310970"/>
            <a:ext cx="655272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วิธีการ/ขั้นตอนการประเมินผล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	</a:t>
            </a: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การกำหนดประเภท แผนแบบ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	- กำหนดประเด็น ตัวชี้วัด</a:t>
            </a:r>
          </a:p>
          <a:p>
            <a:pPr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	- การเก็บรวบรวมข้อมูล </a:t>
            </a:r>
          </a:p>
          <a:p>
            <a:pPr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	- การประมวลผลและวิเคราะห์ข้อมูล</a:t>
            </a:r>
          </a:p>
          <a:p>
            <a:pPr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th-TH" alt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	- การเขียนรายงาน</a:t>
            </a:r>
          </a:p>
        </p:txBody>
      </p:sp>
      <p:sp>
        <p:nvSpPr>
          <p:cNvPr id="16394" name="Rectangle 17"/>
          <p:cNvSpPr>
            <a:spLocks noChangeArrowheads="1"/>
          </p:cNvSpPr>
          <p:nvPr/>
        </p:nvSpPr>
        <p:spPr bwMode="auto">
          <a:xfrm>
            <a:off x="1500166" y="2453714"/>
            <a:ext cx="44087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ประโยชน์ของการประเมินผล</a:t>
            </a:r>
          </a:p>
        </p:txBody>
      </p:sp>
      <p:pic>
        <p:nvPicPr>
          <p:cNvPr id="8" name="Picture 3" descr="C:\Users\Kob\Desktop\กรอบ\124870167_2706700422915456_6760878772663766288_n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437431"/>
            <a:ext cx="485772" cy="499831"/>
          </a:xfrm>
          <a:prstGeom prst="rect">
            <a:avLst/>
          </a:prstGeom>
          <a:noFill/>
        </p:spPr>
      </p:pic>
      <p:pic>
        <p:nvPicPr>
          <p:cNvPr id="9" name="Picture 4" descr="C:\Users\Kob\Desktop\กรอบ\124038262_361019471826937_5680997019305957360_n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708" y="3294687"/>
            <a:ext cx="485772" cy="491503"/>
          </a:xfrm>
          <a:prstGeom prst="rect">
            <a:avLst/>
          </a:prstGeom>
          <a:noFill/>
        </p:spPr>
      </p:pic>
      <p:pic>
        <p:nvPicPr>
          <p:cNvPr id="10" name="Picture 5" descr="C:\Users\Kob\Desktop\กรอบ\124090105_996316940865276_9178090189176344259_n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580175"/>
            <a:ext cx="485772" cy="481515"/>
          </a:xfrm>
          <a:prstGeom prst="rect">
            <a:avLst/>
          </a:prstGeom>
          <a:noFill/>
        </p:spPr>
      </p:pic>
      <p:pic>
        <p:nvPicPr>
          <p:cNvPr id="15" name="Picture 2" descr="ไม่มีคำอธิบาย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3578" y="-142900"/>
            <a:ext cx="4804438" cy="1643074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43174" y="571480"/>
            <a:ext cx="37449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หัวข้อนำเสนอ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71942"/>
            <a:ext cx="1481041" cy="197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2143116"/>
            <a:ext cx="2569461" cy="164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24"/>
            <a:ext cx="5643602" cy="1285884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285720" y="3929066"/>
            <a:ext cx="8572560" cy="1143008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85720" y="5214950"/>
            <a:ext cx="8572560" cy="1143008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00166" y="357166"/>
            <a:ext cx="6048672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ความหมายการประเมินผล </a:t>
            </a:r>
          </a:p>
          <a:p>
            <a:pPr algn="ctr">
              <a:lnSpc>
                <a:spcPct val="6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Evaluation)</a:t>
            </a:r>
            <a:endParaRPr lang="th-TH" alt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429" name="Rectangle 8"/>
          <p:cNvSpPr>
            <a:spLocks noChangeArrowheads="1"/>
          </p:cNvSpPr>
          <p:nvPr/>
        </p:nvSpPr>
        <p:spPr bwMode="auto">
          <a:xfrm>
            <a:off x="531820" y="1223584"/>
            <a:ext cx="8313321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ความเห็นเกี่ยวกับสิ่งใดสิ่งหนึ่ง การตัดสินความเพียงพอคุณค่าของสิ่งใดสิ่งหนึ่ง </a:t>
            </a:r>
          </a:p>
        </p:txBody>
      </p:sp>
      <p:sp>
        <p:nvSpPr>
          <p:cNvPr id="17427" name="Rectangle 11"/>
          <p:cNvSpPr>
            <a:spLocks noChangeArrowheads="1"/>
          </p:cNvSpPr>
          <p:nvPr/>
        </p:nvSpPr>
        <p:spPr bwMode="auto">
          <a:xfrm>
            <a:off x="1188895" y="1795088"/>
            <a:ext cx="9312459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915988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323975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731963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13995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971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0543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5115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9687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การตัดสินความสอดคล้องต้องกันระหว่างการปฏิบัติกับวัตถุประสงค์ </a:t>
            </a: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1778715" y="2295154"/>
            <a:ext cx="8008259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การตัดสินโดยผู้เชี่ยวชาญ ตัดสินความพึงพอใจ/คุณค่า </a:t>
            </a:r>
          </a:p>
        </p:txBody>
      </p:sp>
      <p:sp>
        <p:nvSpPr>
          <p:cNvPr id="17423" name="Rectangle 17"/>
          <p:cNvSpPr>
            <a:spLocks noChangeArrowheads="1"/>
          </p:cNvSpPr>
          <p:nvPr/>
        </p:nvSpPr>
        <p:spPr bwMode="auto">
          <a:xfrm>
            <a:off x="2128660" y="2834342"/>
            <a:ext cx="7858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การตีค่า ตีราคาในสิ่งนั้นๆ เพื่อตอบคำถามว่าดีแค่ไหน </a:t>
            </a:r>
          </a:p>
        </p:txBody>
      </p:sp>
      <p:sp>
        <p:nvSpPr>
          <p:cNvPr id="17421" name="Rectangle 20"/>
          <p:cNvSpPr>
            <a:spLocks noChangeArrowheads="1"/>
          </p:cNvSpPr>
          <p:nvPr/>
        </p:nvSpPr>
        <p:spPr bwMode="auto">
          <a:xfrm>
            <a:off x="2848234" y="3351295"/>
            <a:ext cx="4867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การนำจำนวนที่ได้จากการวัดมาเทียบกับเกณฑ์</a:t>
            </a:r>
          </a:p>
        </p:txBody>
      </p:sp>
      <p:sp>
        <p:nvSpPr>
          <p:cNvPr id="16394" name="Rectangle 20"/>
          <p:cNvSpPr>
            <a:spLocks noChangeArrowheads="1"/>
          </p:cNvSpPr>
          <p:nvPr/>
        </p:nvSpPr>
        <p:spPr bwMode="auto">
          <a:xfrm>
            <a:off x="324988" y="4018225"/>
            <a:ext cx="8495484" cy="106695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ts val="38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h-TH" altLang="th-TH" sz="2800" b="1" kern="1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กระบวนการตัดสินคุณค่าของแผนงาน/โครงการ ด้วยการเก็บรวบรวมข้อมูลแล้วนำมาวิเคราะห์เพื่อนำผลมาเปรียบเทียบกับเกณฑ์ว่าบรรลุวัตถุประสงค์ที่ตั้งไว้หรือไม่</a:t>
            </a:r>
            <a:r>
              <a:rPr lang="th-TH" altLang="th-TH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เพียงใด</a:t>
            </a:r>
          </a:p>
        </p:txBody>
      </p:sp>
      <p:sp>
        <p:nvSpPr>
          <p:cNvPr id="17420" name="Rectangle 20"/>
          <p:cNvSpPr>
            <a:spLocks noChangeArrowheads="1"/>
          </p:cNvSpPr>
          <p:nvPr/>
        </p:nvSpPr>
        <p:spPr bwMode="auto">
          <a:xfrm>
            <a:off x="340586" y="5242361"/>
            <a:ext cx="8479886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ts val="38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กระบวนการค้นหา ความสอดคล้อง ประสิทธิผล หรือความสำเร็จ และผลกระทบตามวัตถุประสงค์ของแผนงานหรือโครงการโดยกระบวนการค้นหานั้นต้องทำอย่างเป็นระบบ </a:t>
            </a:r>
          </a:p>
        </p:txBody>
      </p:sp>
      <p:pic>
        <p:nvPicPr>
          <p:cNvPr id="26627" name="Picture 3" descr="C:\Users\Kob\Desktop\กรอบ\124870167_2706700422915456_6760878772663766288_n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18" y="1743577"/>
            <a:ext cx="485772" cy="499831"/>
          </a:xfrm>
          <a:prstGeom prst="rect">
            <a:avLst/>
          </a:prstGeom>
          <a:noFill/>
        </p:spPr>
      </p:pic>
      <p:pic>
        <p:nvPicPr>
          <p:cNvPr id="26628" name="Picture 4" descr="C:\Users\Kob\Desktop\กรอบ\124038262_361019471826937_5680997019305957360_n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162" y="2238848"/>
            <a:ext cx="485772" cy="491503"/>
          </a:xfrm>
          <a:prstGeom prst="rect">
            <a:avLst/>
          </a:prstGeom>
          <a:noFill/>
        </p:spPr>
      </p:pic>
      <p:pic>
        <p:nvPicPr>
          <p:cNvPr id="26629" name="Picture 5" descr="C:\Users\Kob\Desktop\กรอบ\124090105_996316940865276_9178090189176344259_n.pn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128565"/>
            <a:ext cx="485772" cy="481515"/>
          </a:xfrm>
          <a:prstGeom prst="rect">
            <a:avLst/>
          </a:prstGeom>
          <a:noFill/>
        </p:spPr>
      </p:pic>
      <p:pic>
        <p:nvPicPr>
          <p:cNvPr id="26630" name="Picture 6" descr="C:\Users\Kob\Desktop\กรอบ\124110227_2765067717153917_2630907867438864595_n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858636"/>
            <a:ext cx="485772" cy="483767"/>
          </a:xfrm>
          <a:prstGeom prst="rect">
            <a:avLst/>
          </a:prstGeom>
          <a:noFill/>
        </p:spPr>
      </p:pic>
      <p:pic>
        <p:nvPicPr>
          <p:cNvPr id="26631" name="Picture 7" descr="C:\Users\Kob\Desktop\กรอบ\124719014_358454378782393_3694458626234883667_n.pn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5891" y="3443037"/>
            <a:ext cx="485772" cy="486029"/>
          </a:xfrm>
          <a:prstGeom prst="rect">
            <a:avLst/>
          </a:prstGeom>
          <a:noFill/>
        </p:spPr>
      </p:pic>
      <p:pic>
        <p:nvPicPr>
          <p:cNvPr id="26633" name="Picture 9" descr="ไม่มีคำอธิบาย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2786058"/>
            <a:ext cx="981660" cy="92869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285852" y="2857496"/>
            <a:ext cx="6786611" cy="1571636"/>
          </a:xfrm>
          <a:prstGeom prst="roundRect">
            <a:avLst>
              <a:gd name="adj" fmla="val 8644"/>
            </a:avLst>
          </a:prstGeom>
          <a:solidFill>
            <a:schemeClr val="tx1"/>
          </a:solidFill>
          <a:ln w="28575">
            <a:solidFill>
              <a:srgbClr val="0000FF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endParaRPr lang="th-TH" altLang="th-TH">
              <a:solidFill>
                <a:srgbClr val="FFFF99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285851" y="1476170"/>
            <a:ext cx="6786611" cy="1095574"/>
          </a:xfrm>
          <a:prstGeom prst="roundRect">
            <a:avLst>
              <a:gd name="adj" fmla="val 8644"/>
            </a:avLst>
          </a:prstGeom>
          <a:solidFill>
            <a:schemeClr val="tx1"/>
          </a:solidFill>
          <a:ln w="28575">
            <a:solidFill>
              <a:srgbClr val="0000FF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endParaRPr lang="th-TH" altLang="th-TH">
              <a:solidFill>
                <a:srgbClr val="FFFF99"/>
              </a:solidFill>
            </a:endParaRPr>
          </a:p>
        </p:txBody>
      </p:sp>
      <p:pic>
        <p:nvPicPr>
          <p:cNvPr id="9" name="Picture 4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142900"/>
            <a:ext cx="5333996" cy="1500197"/>
          </a:xfrm>
          <a:prstGeom prst="rect">
            <a:avLst/>
          </a:prstGeom>
          <a:noFill/>
        </p:spPr>
      </p:pic>
      <p:sp>
        <p:nvSpPr>
          <p:cNvPr id="19460" name="Rectangle 20"/>
          <p:cNvSpPr>
            <a:spLocks noChangeArrowheads="1"/>
          </p:cNvSpPr>
          <p:nvPr/>
        </p:nvSpPr>
        <p:spPr bwMode="auto">
          <a:xfrm>
            <a:off x="1763688" y="1504409"/>
            <a:ext cx="648032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การประเมินผลแบบยึดจุดมุ่งหมายที่กำหนดไว้เป็นหลัก</a:t>
            </a:r>
            <a:r>
              <a:rPr lang="en-US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Tyler’s goal attainment Model </a:t>
            </a:r>
            <a:r>
              <a:rPr lang="th-TH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9461" name="Rectangle 20"/>
          <p:cNvSpPr>
            <a:spLocks noChangeArrowheads="1"/>
          </p:cNvSpPr>
          <p:nvPr/>
        </p:nvSpPr>
        <p:spPr bwMode="auto">
          <a:xfrm>
            <a:off x="1754067" y="2859472"/>
            <a:ext cx="62743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การประเมินผลแบบยึดเป้าหมาย ไม่ยึดเป้าหมาย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ดูทั้งระบบในภาพของความคาดหวัง</a:t>
            </a:r>
            <a:r>
              <a:rPr lang="en-US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&amp;</a:t>
            </a: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ความเป็นจริง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Stake’s Countenance Model </a:t>
            </a:r>
            <a:r>
              <a:rPr lang="th-TH" alt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2784943" y="417761"/>
            <a:ext cx="4716015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80000"/>
              </a:lnSpc>
            </a:pPr>
            <a:r>
              <a:rPr lang="th-TH" alt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หลักการ รูปแบบ การประเมินผล </a:t>
            </a:r>
          </a:p>
        </p:txBody>
      </p:sp>
      <p:pic>
        <p:nvPicPr>
          <p:cNvPr id="12" name="Picture 3" descr="C:\Users\Kob\Desktop\กรอบ\124870167_2706700422915456_6760878772663766288_n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000372"/>
            <a:ext cx="485772" cy="499831"/>
          </a:xfrm>
          <a:prstGeom prst="rect">
            <a:avLst/>
          </a:prstGeom>
          <a:noFill/>
        </p:spPr>
      </p:pic>
      <p:pic>
        <p:nvPicPr>
          <p:cNvPr id="13" name="Picture 5" descr="C:\Users\Kob\Desktop\กรอบ\124090105_996316940865276_9178090189176344259_n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571612"/>
            <a:ext cx="485772" cy="48151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714884"/>
            <a:ext cx="2706624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14884"/>
            <a:ext cx="2706624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00034" y="857232"/>
            <a:ext cx="8286808" cy="5857916"/>
          </a:xfrm>
          <a:prstGeom prst="roundRect">
            <a:avLst>
              <a:gd name="adj" fmla="val 5740"/>
            </a:avLst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ไม่มีคำอธิบา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-24"/>
            <a:ext cx="5929354" cy="1428760"/>
          </a:xfrm>
          <a:prstGeom prst="rect">
            <a:avLst/>
          </a:prstGeom>
          <a:noFill/>
        </p:spPr>
      </p:pic>
      <p:sp>
        <p:nvSpPr>
          <p:cNvPr id="20484" name="Rectangle 20"/>
          <p:cNvSpPr>
            <a:spLocks noChangeArrowheads="1"/>
          </p:cNvSpPr>
          <p:nvPr/>
        </p:nvSpPr>
        <p:spPr bwMode="auto">
          <a:xfrm>
            <a:off x="944213" y="1353909"/>
            <a:ext cx="75568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การวัดผลสำเร็จ</a:t>
            </a:r>
            <a:r>
              <a:rPr lang="en-US" altLang="th-TH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แบบสมดุล (</a:t>
            </a:r>
            <a:r>
              <a:rPr lang="en-US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Balanced </a:t>
            </a:r>
            <a:r>
              <a:rPr lang="en-US" altLang="th-TH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Scorecard:BSC</a:t>
            </a:r>
            <a:r>
              <a:rPr lang="en-US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pic>
        <p:nvPicPr>
          <p:cNvPr id="20485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19682" r="18094" b="20270"/>
          <a:stretch>
            <a:fillRect/>
          </a:stretch>
        </p:blipFill>
        <p:spPr bwMode="auto">
          <a:xfrm>
            <a:off x="574707" y="1990209"/>
            <a:ext cx="8069259" cy="465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1812945" y="436877"/>
            <a:ext cx="5616575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หลักการ รูปแบบ การประเมินผล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0034" y="857232"/>
            <a:ext cx="8286808" cy="5572164"/>
          </a:xfrm>
          <a:prstGeom prst="roundRect">
            <a:avLst>
              <a:gd name="adj" fmla="val 5740"/>
            </a:avLst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ไม่มีคำอธิบา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24"/>
            <a:ext cx="8072494" cy="135732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83538" y="302105"/>
            <a:ext cx="67746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ประโยชน์การประเมินผล </a:t>
            </a:r>
            <a:r>
              <a:rPr lang="en-US" alt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ประเมินผลเพื่ออะไร</a:t>
            </a:r>
          </a:p>
        </p:txBody>
      </p:sp>
      <p:sp>
        <p:nvSpPr>
          <p:cNvPr id="18449" name="Rectangle 5"/>
          <p:cNvSpPr>
            <a:spLocks noChangeArrowheads="1"/>
          </p:cNvSpPr>
          <p:nvPr/>
        </p:nvSpPr>
        <p:spPr bwMode="auto">
          <a:xfrm>
            <a:off x="1341740" y="1380960"/>
            <a:ext cx="4185761" cy="54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ช่วยในการตัดสินใจนำโครงการไปใช้</a:t>
            </a:r>
          </a:p>
        </p:txBody>
      </p:sp>
      <p:sp>
        <p:nvSpPr>
          <p:cNvPr id="18447" name="Rectangle 8"/>
          <p:cNvSpPr>
            <a:spLocks noChangeArrowheads="1"/>
          </p:cNvSpPr>
          <p:nvPr/>
        </p:nvSpPr>
        <p:spPr bwMode="auto">
          <a:xfrm>
            <a:off x="1323223" y="2009331"/>
            <a:ext cx="5463355" cy="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ช่วยให้ทราบว่าโครงการยังมีความจำเป็นต้องทำ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ต่อไปหรือต้องขยาย โครงการออกไปหรือไม่</a:t>
            </a: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1363696" y="3068960"/>
            <a:ext cx="7931150" cy="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นำผลที่ได้จากการประเมินผลมาใช้ในการตัดสินใจ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ปรับปรุงโครงการ</a:t>
            </a:r>
          </a:p>
        </p:txBody>
      </p:sp>
      <p:sp>
        <p:nvSpPr>
          <p:cNvPr id="18445" name="Rectangle 14"/>
          <p:cNvSpPr>
            <a:spLocks noChangeArrowheads="1"/>
          </p:cNvSpPr>
          <p:nvPr/>
        </p:nvSpPr>
        <p:spPr bwMode="auto">
          <a:xfrm>
            <a:off x="1314484" y="4149080"/>
            <a:ext cx="811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วิเคราะห์ผลการดำเนินงานโครงการว่าเป็นไปตามวัตถุประสงค์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ที่ตั้งไว้ หรือไม่ อย่างไร มีปัญหา อุปสรรค ต่อความสำเร็จอย่างไร</a:t>
            </a:r>
          </a:p>
        </p:txBody>
      </p:sp>
      <p:sp>
        <p:nvSpPr>
          <p:cNvPr id="18443" name="Rectangle 17"/>
          <p:cNvSpPr>
            <a:spLocks noChangeArrowheads="1"/>
          </p:cNvSpPr>
          <p:nvPr/>
        </p:nvSpPr>
        <p:spPr bwMode="auto">
          <a:xfrm>
            <a:off x="1308134" y="5373216"/>
            <a:ext cx="5654112" cy="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นำไปใช้วางแผนในโครงการที่มีลักษณะใกล้เคียง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หรือคล้ายคลึงกันต่อไป</a:t>
            </a:r>
          </a:p>
        </p:txBody>
      </p:sp>
      <p:pic>
        <p:nvPicPr>
          <p:cNvPr id="11" name="Picture 3" descr="C:\Users\Kob\Desktop\กรอบ\124870167_2706700422915456_6760878772663766288_n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71913"/>
            <a:ext cx="485772" cy="499831"/>
          </a:xfrm>
          <a:prstGeom prst="rect">
            <a:avLst/>
          </a:prstGeom>
          <a:noFill/>
        </p:spPr>
      </p:pic>
      <p:pic>
        <p:nvPicPr>
          <p:cNvPr id="12" name="Picture 4" descr="C:\Users\Kob\Desktop\กรอบ\124038262_361019471826937_5680997019305957360_n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080373"/>
            <a:ext cx="485772" cy="491503"/>
          </a:xfrm>
          <a:prstGeom prst="rect">
            <a:avLst/>
          </a:prstGeom>
          <a:noFill/>
        </p:spPr>
      </p:pic>
      <p:pic>
        <p:nvPicPr>
          <p:cNvPr id="13" name="Picture 5" descr="C:\Users\Kob\Desktop\กรอบ\124090105_996316940865276_9178090189176344259_n.pn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357298"/>
            <a:ext cx="485772" cy="481515"/>
          </a:xfrm>
          <a:prstGeom prst="rect">
            <a:avLst/>
          </a:prstGeom>
          <a:noFill/>
        </p:spPr>
      </p:pic>
      <p:pic>
        <p:nvPicPr>
          <p:cNvPr id="14" name="Picture 6" descr="C:\Users\Kob\Desktop\กรอบ\124110227_2765067717153917_2630907867438864595_n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214818"/>
            <a:ext cx="485772" cy="483767"/>
          </a:xfrm>
          <a:prstGeom prst="rect">
            <a:avLst/>
          </a:prstGeom>
          <a:noFill/>
        </p:spPr>
      </p:pic>
      <p:pic>
        <p:nvPicPr>
          <p:cNvPr id="15" name="Picture 7" descr="C:\Users\Kob\Desktop\กรอบ\124719014_358454378782393_3694458626234883667_n.pn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5357826"/>
            <a:ext cx="485772" cy="48602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1428736"/>
            <a:ext cx="1857389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950286"/>
      </p:ext>
    </p:extLst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00034" y="857232"/>
            <a:ext cx="8286808" cy="5572164"/>
          </a:xfrm>
          <a:prstGeom prst="roundRect">
            <a:avLst>
              <a:gd name="adj" fmla="val 5740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ไม่มีคำอธิบาย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0"/>
            <a:ext cx="6215106" cy="1579042"/>
          </a:xfrm>
          <a:prstGeom prst="rect">
            <a:avLst/>
          </a:prstGeom>
          <a:noFill/>
        </p:spPr>
      </p:pic>
      <p:sp>
        <p:nvSpPr>
          <p:cNvPr id="21508" name="Rectangle 20"/>
          <p:cNvSpPr>
            <a:spLocks noChangeArrowheads="1"/>
          </p:cNvSpPr>
          <p:nvPr/>
        </p:nvSpPr>
        <p:spPr bwMode="auto">
          <a:xfrm>
            <a:off x="1614649" y="1876347"/>
            <a:ext cx="6192292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การประเมินโครงการ ตามเกณฑ์ </a:t>
            </a:r>
            <a:r>
              <a:rPr lang="en-US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 OECD ”</a:t>
            </a:r>
            <a:endParaRPr lang="th-TH" altLang="th-TH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ความสอดคล้อง (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Relevance</a:t>
            </a: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ความเชื่อมโยง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(Coherence</a:t>
            </a: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</a:t>
            </a:r>
            <a:endParaRPr lang="th-TH" altLang="th-TH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ประสิทธิผล (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Effectiveness)</a:t>
            </a:r>
            <a:endParaRPr lang="th-TH" alt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ประสิทธิภาพ (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Efficiency)</a:t>
            </a:r>
            <a:endParaRPr lang="th-TH" alt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ผลกระทบ (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Impact)</a:t>
            </a:r>
            <a:endParaRPr lang="th-TH" alt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ความยั่งยืน (</a:t>
            </a:r>
            <a:r>
              <a:rPr lang="en-US" alt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Sustainability)</a:t>
            </a:r>
          </a:p>
        </p:txBody>
      </p:sp>
      <p:sp>
        <p:nvSpPr>
          <p:cNvPr id="3" name="ลูกศรขวา 2"/>
          <p:cNvSpPr/>
          <p:nvPr/>
        </p:nvSpPr>
        <p:spPr>
          <a:xfrm>
            <a:off x="2110496" y="2708594"/>
            <a:ext cx="215900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ลูกศรขวา 39"/>
          <p:cNvSpPr/>
          <p:nvPr/>
        </p:nvSpPr>
        <p:spPr>
          <a:xfrm>
            <a:off x="2118433" y="3222944"/>
            <a:ext cx="215900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ลูกศรขวา 40"/>
          <p:cNvSpPr/>
          <p:nvPr/>
        </p:nvSpPr>
        <p:spPr>
          <a:xfrm>
            <a:off x="2105733" y="3786507"/>
            <a:ext cx="2159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ลูกศรขวา 41"/>
          <p:cNvSpPr/>
          <p:nvPr/>
        </p:nvSpPr>
        <p:spPr>
          <a:xfrm>
            <a:off x="2105733" y="4399282"/>
            <a:ext cx="2159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ลูกศรขวา 42"/>
          <p:cNvSpPr/>
          <p:nvPr/>
        </p:nvSpPr>
        <p:spPr>
          <a:xfrm>
            <a:off x="2097796" y="4907282"/>
            <a:ext cx="215900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ลูกศรขวา 43"/>
          <p:cNvSpPr/>
          <p:nvPr/>
        </p:nvSpPr>
        <p:spPr>
          <a:xfrm>
            <a:off x="2097796" y="5402582"/>
            <a:ext cx="2159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2318662" y="598869"/>
            <a:ext cx="48965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80000"/>
              </a:lnSpc>
            </a:pPr>
            <a:r>
              <a:rPr lang="th-TH" alt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หลักการ รูปแบบ การประเมินผล </a:t>
            </a:r>
          </a:p>
        </p:txBody>
      </p:sp>
      <p:pic>
        <p:nvPicPr>
          <p:cNvPr id="22532" name="Picture 4" descr="ไม่มีคำอธิบา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643702" y="4143380"/>
            <a:ext cx="2357453" cy="246877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27170" y="4380317"/>
            <a:ext cx="7143800" cy="2286016"/>
          </a:xfrm>
          <a:prstGeom prst="roundRect">
            <a:avLst>
              <a:gd name="adj" fmla="val 989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42844" y="1857364"/>
            <a:ext cx="8858312" cy="2286016"/>
          </a:xfrm>
          <a:prstGeom prst="roundRect">
            <a:avLst>
              <a:gd name="adj" fmla="val 989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 descr="ไม่มีคำอธิบา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42908" y="1214422"/>
            <a:ext cx="3286116" cy="1869504"/>
          </a:xfrm>
          <a:prstGeom prst="rect">
            <a:avLst/>
          </a:prstGeom>
          <a:noFill/>
        </p:spPr>
      </p:pic>
      <p:pic>
        <p:nvPicPr>
          <p:cNvPr id="20482" name="Picture 2" descr="ไม่มีคำอธิบา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42852"/>
            <a:ext cx="5465736" cy="1143008"/>
          </a:xfrm>
          <a:prstGeom prst="rect">
            <a:avLst/>
          </a:prstGeom>
          <a:noFill/>
        </p:spPr>
      </p:pic>
      <p:grpSp>
        <p:nvGrpSpPr>
          <p:cNvPr id="23557" name="Group 9"/>
          <p:cNvGrpSpPr>
            <a:grpSpLocks/>
          </p:cNvGrpSpPr>
          <p:nvPr/>
        </p:nvGrpSpPr>
        <p:grpSpPr bwMode="auto">
          <a:xfrm>
            <a:off x="250825" y="1989138"/>
            <a:ext cx="8569325" cy="2016125"/>
            <a:chOff x="1437" y="2160"/>
            <a:chExt cx="9841" cy="2795"/>
          </a:xfrm>
        </p:grpSpPr>
        <p:sp>
          <p:nvSpPr>
            <p:cNvPr id="23561" name="Line 10"/>
            <p:cNvSpPr>
              <a:spLocks noChangeShapeType="1"/>
            </p:cNvSpPr>
            <p:nvPr/>
          </p:nvSpPr>
          <p:spPr bwMode="auto">
            <a:xfrm>
              <a:off x="7917" y="3149"/>
              <a:ext cx="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2" name="Line 11"/>
            <p:cNvSpPr>
              <a:spLocks noChangeShapeType="1"/>
            </p:cNvSpPr>
            <p:nvPr/>
          </p:nvSpPr>
          <p:spPr bwMode="auto">
            <a:xfrm>
              <a:off x="3957" y="3120"/>
              <a:ext cx="0" cy="8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3" name="Line 12"/>
            <p:cNvSpPr>
              <a:spLocks noChangeShapeType="1"/>
            </p:cNvSpPr>
            <p:nvPr/>
          </p:nvSpPr>
          <p:spPr bwMode="auto">
            <a:xfrm flipH="1">
              <a:off x="5637" y="3420"/>
              <a:ext cx="3" cy="8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4" name="Rectangle 13"/>
            <p:cNvSpPr>
              <a:spLocks noChangeArrowheads="1"/>
            </p:cNvSpPr>
            <p:nvPr/>
          </p:nvSpPr>
          <p:spPr bwMode="auto">
            <a:xfrm>
              <a:off x="1437" y="3971"/>
              <a:ext cx="1571" cy="984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ต้นทุน</a:t>
              </a:r>
              <a:endParaRPr lang="en-US" alt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1" hangingPunct="1">
                <a:lnSpc>
                  <a:spcPct val="95000"/>
                </a:lnSpc>
              </a:pPr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(Resource/Cost)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5" name="Rectangle 14"/>
            <p:cNvSpPr>
              <a:spLocks noChangeArrowheads="1"/>
            </p:cNvSpPr>
            <p:nvPr/>
          </p:nvSpPr>
          <p:spPr bwMode="auto">
            <a:xfrm>
              <a:off x="3286" y="3986"/>
              <a:ext cx="1058" cy="969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ทรัพยากร</a:t>
              </a:r>
              <a:endParaRPr lang="en-US" alt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1" hangingPunct="1"/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</a:t>
              </a:r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Inputs)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6" name="Rectangle 15"/>
            <p:cNvSpPr>
              <a:spLocks noChangeArrowheads="1"/>
            </p:cNvSpPr>
            <p:nvPr/>
          </p:nvSpPr>
          <p:spPr bwMode="auto">
            <a:xfrm>
              <a:off x="4722" y="3960"/>
              <a:ext cx="2105" cy="995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กระบวนการผลิต</a:t>
              </a:r>
            </a:p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(Process or Operation)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7" name="Rectangle 16"/>
            <p:cNvSpPr>
              <a:spLocks noChangeArrowheads="1"/>
            </p:cNvSpPr>
            <p:nvPr/>
          </p:nvSpPr>
          <p:spPr bwMode="auto">
            <a:xfrm>
              <a:off x="7091" y="3960"/>
              <a:ext cx="1824" cy="99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ผลผลิต </a:t>
              </a:r>
              <a:endParaRPr lang="en-US" alt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(Outputs)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8" name="Rectangle 17"/>
            <p:cNvSpPr>
              <a:spLocks noChangeArrowheads="1"/>
            </p:cNvSpPr>
            <p:nvPr/>
          </p:nvSpPr>
          <p:spPr bwMode="auto">
            <a:xfrm>
              <a:off x="9273" y="3960"/>
              <a:ext cx="2005" cy="99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th-TH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ผลลัพธ์ </a:t>
              </a:r>
              <a:endParaRPr lang="en-US" alt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(Outcomes)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69" name="Rectangle 18"/>
            <p:cNvSpPr>
              <a:spLocks noChangeArrowheads="1"/>
            </p:cNvSpPr>
            <p:nvPr/>
          </p:nvSpPr>
          <p:spPr bwMode="auto">
            <a:xfrm>
              <a:off x="4797" y="2160"/>
              <a:ext cx="3121" cy="540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r>
                <a:rPr lang="en-US" altLang="th-TH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Value for money/Cost-Effectiveness</a:t>
              </a:r>
              <a:endParaRPr lang="th-TH" alt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0" name="Line 19"/>
            <p:cNvSpPr>
              <a:spLocks noChangeShapeType="1"/>
            </p:cNvSpPr>
            <p:nvPr/>
          </p:nvSpPr>
          <p:spPr bwMode="auto">
            <a:xfrm>
              <a:off x="10942" y="2700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1" name="Line 20"/>
            <p:cNvSpPr>
              <a:spLocks noChangeShapeType="1"/>
            </p:cNvSpPr>
            <p:nvPr/>
          </p:nvSpPr>
          <p:spPr bwMode="auto">
            <a:xfrm>
              <a:off x="2291" y="2700"/>
              <a:ext cx="24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2" name="Line 21"/>
            <p:cNvSpPr>
              <a:spLocks noChangeShapeType="1"/>
            </p:cNvSpPr>
            <p:nvPr/>
          </p:nvSpPr>
          <p:spPr bwMode="auto">
            <a:xfrm flipV="1">
              <a:off x="2291" y="2700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3" name="Rectangle 22"/>
            <p:cNvSpPr>
              <a:spLocks noChangeArrowheads="1"/>
            </p:cNvSpPr>
            <p:nvPr/>
          </p:nvSpPr>
          <p:spPr bwMode="auto">
            <a:xfrm>
              <a:off x="9453" y="2970"/>
              <a:ext cx="1335" cy="540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Effectiveness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4" name="Line 23"/>
            <p:cNvSpPr>
              <a:spLocks noChangeShapeType="1"/>
            </p:cNvSpPr>
            <p:nvPr/>
          </p:nvSpPr>
          <p:spPr bwMode="auto">
            <a:xfrm>
              <a:off x="7917" y="2700"/>
              <a:ext cx="3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5" name="Line 24"/>
            <p:cNvSpPr>
              <a:spLocks noChangeShapeType="1"/>
            </p:cNvSpPr>
            <p:nvPr/>
          </p:nvSpPr>
          <p:spPr bwMode="auto">
            <a:xfrm>
              <a:off x="8312" y="3119"/>
              <a:ext cx="11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6" name="Line 25"/>
            <p:cNvSpPr>
              <a:spLocks noChangeShapeType="1"/>
            </p:cNvSpPr>
            <p:nvPr/>
          </p:nvSpPr>
          <p:spPr bwMode="auto">
            <a:xfrm>
              <a:off x="10213" y="3509"/>
              <a:ext cx="0" cy="4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7" name="Rectangle 26"/>
            <p:cNvSpPr>
              <a:spLocks noChangeArrowheads="1"/>
            </p:cNvSpPr>
            <p:nvPr/>
          </p:nvSpPr>
          <p:spPr bwMode="auto">
            <a:xfrm>
              <a:off x="5037" y="2970"/>
              <a:ext cx="1099" cy="540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Efficiency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8" name="Line 27"/>
            <p:cNvSpPr>
              <a:spLocks noChangeShapeType="1"/>
            </p:cNvSpPr>
            <p:nvPr/>
          </p:nvSpPr>
          <p:spPr bwMode="auto">
            <a:xfrm flipH="1">
              <a:off x="3949" y="3134"/>
              <a:ext cx="9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79" name="Line 28"/>
            <p:cNvSpPr>
              <a:spLocks noChangeShapeType="1"/>
            </p:cNvSpPr>
            <p:nvPr/>
          </p:nvSpPr>
          <p:spPr bwMode="auto">
            <a:xfrm flipV="1">
              <a:off x="6117" y="3150"/>
              <a:ext cx="1782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0" name="Rectangle 29"/>
            <p:cNvSpPr>
              <a:spLocks noChangeArrowheads="1"/>
            </p:cNvSpPr>
            <p:nvPr/>
          </p:nvSpPr>
          <p:spPr bwMode="auto">
            <a:xfrm>
              <a:off x="2502" y="2970"/>
              <a:ext cx="1099" cy="540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prstShdw prst="shdw13" dist="53882" dir="13500000">
                <a:srgbClr val="4E6128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r>
                <a:rPr lang="en-US" altLang="th-TH" sz="18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Efficiency</a:t>
              </a:r>
              <a:endParaRPr lang="th-TH" altLang="th-TH" sz="18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1" name="Line 30"/>
            <p:cNvSpPr>
              <a:spLocks noChangeShapeType="1"/>
            </p:cNvSpPr>
            <p:nvPr/>
          </p:nvSpPr>
          <p:spPr bwMode="auto">
            <a:xfrm>
              <a:off x="2624" y="3509"/>
              <a:ext cx="0" cy="4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2" name="Line 31"/>
            <p:cNvSpPr>
              <a:spLocks noChangeShapeType="1"/>
            </p:cNvSpPr>
            <p:nvPr/>
          </p:nvSpPr>
          <p:spPr bwMode="auto">
            <a:xfrm>
              <a:off x="3477" y="3498"/>
              <a:ext cx="0" cy="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3" name="AutoShape 32"/>
            <p:cNvSpPr>
              <a:spLocks noChangeArrowheads="1"/>
            </p:cNvSpPr>
            <p:nvPr/>
          </p:nvSpPr>
          <p:spPr bwMode="auto">
            <a:xfrm>
              <a:off x="2869" y="4184"/>
              <a:ext cx="480" cy="5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endParaRPr lang="th-TH" altLang="th-TH" sz="180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4" name="AutoShape 33"/>
            <p:cNvSpPr>
              <a:spLocks noChangeArrowheads="1"/>
            </p:cNvSpPr>
            <p:nvPr/>
          </p:nvSpPr>
          <p:spPr bwMode="auto">
            <a:xfrm>
              <a:off x="4254" y="4184"/>
              <a:ext cx="565" cy="540"/>
            </a:xfrm>
            <a:prstGeom prst="rightArrow">
              <a:avLst>
                <a:gd name="adj1" fmla="val 50000"/>
                <a:gd name="adj2" fmla="val 2615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endParaRPr lang="th-TH" altLang="th-TH" sz="180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5" name="AutoShape 34"/>
            <p:cNvSpPr>
              <a:spLocks noChangeArrowheads="1"/>
            </p:cNvSpPr>
            <p:nvPr/>
          </p:nvSpPr>
          <p:spPr bwMode="auto">
            <a:xfrm>
              <a:off x="6622" y="4184"/>
              <a:ext cx="728" cy="540"/>
            </a:xfrm>
            <a:prstGeom prst="rightArrow">
              <a:avLst>
                <a:gd name="adj1" fmla="val 50000"/>
                <a:gd name="adj2" fmla="val 33704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endParaRPr lang="th-TH" altLang="th-TH" sz="180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6" name="AutoShape 35"/>
            <p:cNvSpPr>
              <a:spLocks noChangeArrowheads="1"/>
            </p:cNvSpPr>
            <p:nvPr/>
          </p:nvSpPr>
          <p:spPr bwMode="auto">
            <a:xfrm>
              <a:off x="8749" y="4184"/>
              <a:ext cx="728" cy="540"/>
            </a:xfrm>
            <a:prstGeom prst="rightArrow">
              <a:avLst>
                <a:gd name="adj1" fmla="val 50000"/>
                <a:gd name="adj2" fmla="val 33704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1" hangingPunct="1"/>
              <a:endParaRPr lang="th-TH" altLang="th-TH" sz="180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587" name="Line 36"/>
            <p:cNvSpPr>
              <a:spLocks noChangeShapeType="1"/>
            </p:cNvSpPr>
            <p:nvPr/>
          </p:nvSpPr>
          <p:spPr bwMode="auto">
            <a:xfrm>
              <a:off x="8307" y="3105"/>
              <a:ext cx="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23558" name="Diagram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-22636" r="-5295" b="-15039"/>
          <a:stretch>
            <a:fillRect/>
          </a:stretch>
        </p:blipFill>
        <p:spPr bwMode="auto">
          <a:xfrm>
            <a:off x="803296" y="4389461"/>
            <a:ext cx="67691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39"/>
          <p:cNvSpPr>
            <a:spLocks noChangeArrowheads="1"/>
          </p:cNvSpPr>
          <p:nvPr/>
        </p:nvSpPr>
        <p:spPr bwMode="auto">
          <a:xfrm>
            <a:off x="1403350" y="4725144"/>
            <a:ext cx="4895850" cy="118745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th-TH" altLang="th-TH" sz="18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462678" y="396626"/>
            <a:ext cx="4752528" cy="7463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ts val="5100"/>
              </a:lnSpc>
            </a:pPr>
            <a:r>
              <a:rPr lang="th-TH" altLang="th-TH" sz="4000" b="1" dirty="0">
                <a:latin typeface="TH SarabunPSK" pitchFamily="34" charset="-34"/>
                <a:cs typeface="TH SarabunPSK" pitchFamily="34" charset="-34"/>
              </a:rPr>
              <a:t>หลักการ รูปแบบ การประเมินผล </a:t>
            </a:r>
          </a:p>
        </p:txBody>
      </p:sp>
      <p:pic>
        <p:nvPicPr>
          <p:cNvPr id="39" name="Picture 4" descr="ไม่มีคำอธิบาย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>
            <a:off x="5786446" y="4929198"/>
            <a:ext cx="3286116" cy="2000263"/>
          </a:xfrm>
          <a:prstGeom prst="rect">
            <a:avLst/>
          </a:prstGeom>
          <a:noFill/>
        </p:spPr>
      </p:pic>
      <p:sp>
        <p:nvSpPr>
          <p:cNvPr id="23555" name="Rectangle 20"/>
          <p:cNvSpPr>
            <a:spLocks noChangeArrowheads="1"/>
          </p:cNvSpPr>
          <p:nvPr/>
        </p:nvSpPr>
        <p:spPr bwMode="auto">
          <a:xfrm>
            <a:off x="285720" y="1383557"/>
            <a:ext cx="3071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การวัดผลสำเร็จตามตัวแบบ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Logic Model</a:t>
            </a:r>
            <a:endParaRPr lang="th-TH" alt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556" name="Rectangle 20"/>
          <p:cNvSpPr>
            <a:spLocks noChangeArrowheads="1"/>
          </p:cNvSpPr>
          <p:nvPr/>
        </p:nvSpPr>
        <p:spPr bwMode="auto">
          <a:xfrm>
            <a:off x="6500826" y="6000768"/>
            <a:ext cx="2295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การประเมินผลแบบซิปป์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CIPP Model </a:t>
            </a:r>
            <a:r>
              <a:rPr lang="th-TH" alt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4250319</TotalTime>
  <Words>1599</Words>
  <Application>Microsoft Office PowerPoint</Application>
  <PresentationFormat>นำเสนอทางหน้าจอ (4:3)</PresentationFormat>
  <Paragraphs>160</Paragraphs>
  <Slides>24</Slides>
  <Notes>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2" baseType="lpstr">
      <vt:lpstr>Arial</vt:lpstr>
      <vt:lpstr>Browallia New</vt:lpstr>
      <vt:lpstr>Calibri</vt:lpstr>
      <vt:lpstr>Century Gothic</vt:lpstr>
      <vt:lpstr>TH SarabunPSK</vt:lpstr>
      <vt:lpstr>Verdana</vt:lpstr>
      <vt:lpstr>Wingdings 2</vt:lpstr>
      <vt:lpstr>Verve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พรชาตา บุสสุวัณโณ</dc:creator>
  <cp:lastModifiedBy>สุมนทิพย์ ปาลกะวงศ์ ณ อยุธยา</cp:lastModifiedBy>
  <cp:revision>648</cp:revision>
  <cp:lastPrinted>2015-07-21T09:07:34Z</cp:lastPrinted>
  <dcterms:created xsi:type="dcterms:W3CDTF">2014-12-08T06:12:53Z</dcterms:created>
  <dcterms:modified xsi:type="dcterms:W3CDTF">2020-11-30T01:25:48Z</dcterms:modified>
</cp:coreProperties>
</file>