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82" r:id="rId5"/>
    <p:sldId id="283" r:id="rId6"/>
    <p:sldId id="284" r:id="rId7"/>
    <p:sldId id="285" r:id="rId8"/>
    <p:sldId id="286" r:id="rId9"/>
    <p:sldId id="259" r:id="rId10"/>
    <p:sldId id="287" r:id="rId11"/>
    <p:sldId id="275" r:id="rId12"/>
    <p:sldId id="273" r:id="rId13"/>
    <p:sldId id="281" r:id="rId14"/>
    <p:sldId id="276" r:id="rId15"/>
    <p:sldId id="277" r:id="rId16"/>
    <p:sldId id="278" r:id="rId17"/>
    <p:sldId id="279" r:id="rId18"/>
    <p:sldId id="260" r:id="rId19"/>
    <p:sldId id="265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0" autoAdjust="0"/>
    <p:restoredTop sz="94660"/>
  </p:normalViewPr>
  <p:slideViewPr>
    <p:cSldViewPr>
      <p:cViewPr varScale="1">
        <p:scale>
          <a:sx n="84" d="100"/>
          <a:sy n="84" d="100"/>
        </p:scale>
        <p:origin x="14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B5FA8-7A51-4CA4-B8C1-27E7F3F7EF3D}" type="datetimeFigureOut">
              <a:rPr lang="th-TH" smtClean="0"/>
              <a:t>27/11/63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22910-675B-4C94-935F-355B9C57BF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8847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DCA3-9516-4543-AEF0-B408BCEE179A}" type="datetimeFigureOut">
              <a:rPr lang="th-TH" smtClean="0"/>
              <a:t>27/11/63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6807-CA2A-4DD2-974B-02918A8727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916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DCA3-9516-4543-AEF0-B408BCEE179A}" type="datetimeFigureOut">
              <a:rPr lang="th-TH" smtClean="0"/>
              <a:t>27/11/63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6807-CA2A-4DD2-974B-02918A8727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672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DCA3-9516-4543-AEF0-B408BCEE179A}" type="datetimeFigureOut">
              <a:rPr lang="th-TH" smtClean="0"/>
              <a:t>27/11/63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6807-CA2A-4DD2-974B-02918A8727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934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DCA3-9516-4543-AEF0-B408BCEE179A}" type="datetimeFigureOut">
              <a:rPr lang="th-TH" smtClean="0"/>
              <a:t>27/11/63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6807-CA2A-4DD2-974B-02918A8727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24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DCA3-9516-4543-AEF0-B408BCEE179A}" type="datetimeFigureOut">
              <a:rPr lang="th-TH" smtClean="0"/>
              <a:t>27/11/63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6807-CA2A-4DD2-974B-02918A8727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189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DCA3-9516-4543-AEF0-B408BCEE179A}" type="datetimeFigureOut">
              <a:rPr lang="th-TH" smtClean="0"/>
              <a:t>27/11/63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6807-CA2A-4DD2-974B-02918A8727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437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DCA3-9516-4543-AEF0-B408BCEE179A}" type="datetimeFigureOut">
              <a:rPr lang="th-TH" smtClean="0"/>
              <a:t>27/11/63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6807-CA2A-4DD2-974B-02918A8727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7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DCA3-9516-4543-AEF0-B408BCEE179A}" type="datetimeFigureOut">
              <a:rPr lang="th-TH" smtClean="0"/>
              <a:t>27/11/63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6807-CA2A-4DD2-974B-02918A8727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598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DCA3-9516-4543-AEF0-B408BCEE179A}" type="datetimeFigureOut">
              <a:rPr lang="th-TH" smtClean="0"/>
              <a:t>27/11/63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6807-CA2A-4DD2-974B-02918A8727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702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DCA3-9516-4543-AEF0-B408BCEE179A}" type="datetimeFigureOut">
              <a:rPr lang="th-TH" smtClean="0"/>
              <a:t>27/11/63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6807-CA2A-4DD2-974B-02918A8727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117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DCA3-9516-4543-AEF0-B408BCEE179A}" type="datetimeFigureOut">
              <a:rPr lang="th-TH" smtClean="0"/>
              <a:t>27/11/63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6807-CA2A-4DD2-974B-02918A8727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86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CDCA3-9516-4543-AEF0-B408BCEE179A}" type="datetimeFigureOut">
              <a:rPr lang="th-TH" smtClean="0"/>
              <a:t>27/11/63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16807-CA2A-4DD2-974B-02918A8727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855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80728"/>
            <a:ext cx="9144000" cy="46474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ผลการวิจัย</a:t>
            </a:r>
          </a:p>
          <a:p>
            <a:pPr algn="ctr"/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เรื่อง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การมีส่วนร่วมในการ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ดำเนินงาน</a:t>
            </a:r>
          </a:p>
          <a:p>
            <a:pPr algn="ctr"/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ของคณะกรรมการศูนย์เรียนรู้</a:t>
            </a:r>
          </a:p>
          <a:p>
            <a:pPr algn="ctr"/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เพิ่ม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ประสิทธิภาพ</a:t>
            </a:r>
          </a:p>
          <a:p>
            <a:pPr algn="ctr"/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ผลิตสินค้าเกษตร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ศพก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.)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”</a:t>
            </a:r>
            <a:endParaRPr lang="th-TH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064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13864"/>
              </p:ext>
            </p:extLst>
          </p:nvPr>
        </p:nvGraphicFramePr>
        <p:xfrm>
          <a:off x="107504" y="1273256"/>
          <a:ext cx="8856983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0820"/>
                <a:gridCol w="811890"/>
                <a:gridCol w="664273"/>
              </a:tblGrid>
              <a:tr h="432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lang="en-U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</a:tr>
              <a:tr h="358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4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เป็นศูนย์กลางให้เกษตรกรเข้ามาแลกเปลี่ยนเรียนรู้ระหว่างกัน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99.1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</a:tr>
              <a:tr h="485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4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ให้บริการข่าวสาร ข้อมูลวิชาการ และองค์ความรู้ที่เหมาะสม</a:t>
                      </a: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กับ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พื้นที่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ในระดับอำเภอ 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98.8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</a:tr>
              <a:tr h="501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4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เป็นแหล่งเรียนรู้ทางการเกษตรจากเกษตรกรที่</a:t>
                      </a: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ประสบ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ความสำเร็จ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จากการปฏิบัติจริงในพื้นที่ 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98.7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</a:tr>
              <a:tr h="358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th-TH" sz="4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ให้บริการทางการเกษตร และเผยแพร่ข้อมูลข่าวสารในพื้นที่ 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97.7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</a:tr>
              <a:tr h="501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</a:t>
                      </a:r>
                      <a:r>
                        <a:rPr lang="th-TH" sz="4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เป็นกลไกในการบูร</a:t>
                      </a:r>
                      <a:r>
                        <a:rPr lang="th-TH" sz="28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ณา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การการทำงานของหน่วยงานต่าง ๆ </a:t>
                      </a: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ในการ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แก้ไขปัญหาและพัฒนาการเกษตรในพื้นที่ 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96.9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70637"/>
            <a:ext cx="91440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ความรู้ความ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เข้าใจ</a:t>
            </a:r>
          </a:p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เกี่ยวกับ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ศูนย์เรียนรู้การเพิ่ม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ประสิทธิภาพการ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ผลิตสินค้า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6394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46241"/>
              </p:ext>
            </p:extLst>
          </p:nvPr>
        </p:nvGraphicFramePr>
        <p:xfrm>
          <a:off x="251520" y="1052736"/>
          <a:ext cx="8640960" cy="567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0"/>
                <a:gridCol w="792088"/>
                <a:gridCol w="648072"/>
              </a:tblGrid>
              <a:tr h="432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lang="en-US" sz="12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11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en-US" sz="11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</a:tr>
              <a:tr h="501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</a:t>
                      </a:r>
                      <a:r>
                        <a:rPr lang="th-TH" sz="4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เป็นศูนย์กลางในการถ่ายทอดเทคโนโลยีการผลิต การ</a:t>
                      </a: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บริหาร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จัดการ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และ</a:t>
                      </a: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การตลาดแก่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เกษตรกร 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96.0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</a:tr>
              <a:tr h="358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7.</a:t>
                      </a:r>
                      <a:r>
                        <a:rPr lang="th-TH" sz="4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ปัจจุบันมี </a:t>
                      </a:r>
                      <a:r>
                        <a:rPr lang="th-TH" sz="28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อำเภอละ 1 ศูนย์ รวม 882 ศูนย์ 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95.8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</a:tr>
              <a:tr h="358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เป็นจุดประสานงานของหน่วยงานต่างๆในพื้นที่ 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97.2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</a:tr>
              <a:tr h="501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เป้าหมายหลักในการขับเคลื่อนการดำเนินงานในปี 2563 </a:t>
                      </a:r>
                      <a:endParaRPr lang="th-TH" sz="280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คือ 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ทุก </a:t>
                      </a:r>
                      <a:r>
                        <a:rPr lang="th-TH" sz="2800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800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ต้อง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มีสินค้าอย่างน้อย </a:t>
                      </a: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ชนิดที่ได้รับการรับรองมาตรฐาน 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94.5</a:t>
                      </a:r>
                      <a:endParaRPr lang="en-US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</a:tr>
              <a:tr h="485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10.</a:t>
                      </a:r>
                      <a:r>
                        <a:rPr lang="th-TH" sz="4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เป้าหมายรองในการขับเคลื่อนการดำเนินงานในปี 2563 </a:t>
                      </a:r>
                      <a:endParaRPr lang="th-TH" sz="280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คือ การ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เป็นแหล่งท่องเที่ยวเชิงเกษตร 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89.9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</a:tr>
              <a:tr h="364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 </a:t>
                      </a:r>
                      <a:r>
                        <a:rPr lang="th-TH" sz="28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เป็นจุดรับข้อร้องเรียนด้านการเกษตร 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80.0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652" marR="60652" marT="0" marB="0" anchor="ctr"/>
                </a:tc>
              </a:tr>
            </a:tbl>
          </a:graphicData>
        </a:graphic>
      </p:graphicFrame>
      <p:sp>
        <p:nvSpPr>
          <p:cNvPr id="4" name="TextBox 5"/>
          <p:cNvSpPr txBox="1"/>
          <p:nvPr/>
        </p:nvSpPr>
        <p:spPr>
          <a:xfrm>
            <a:off x="0" y="44624"/>
            <a:ext cx="91440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ความรู้ความ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เข้าใจ</a:t>
            </a:r>
          </a:p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เกี่ยวกับ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ศูนย์เรียนรู้การเพิ่ม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ประสิทธิภาพการ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ผลิตสินค้า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94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980728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32656"/>
            <a:ext cx="9144000" cy="2123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TH SarabunPSK" panose="020B0500040200020003" pitchFamily="34" charset="-34"/>
                <a:cs typeface="TH SarabunPSK" pitchFamily="34" charset="-34"/>
              </a:rPr>
              <a:t>ความรู้ความ</a:t>
            </a:r>
            <a:r>
              <a:rPr lang="th-TH" sz="4400" b="1" dirty="0" smtClean="0">
                <a:latin typeface="TH SarabunPSK" panose="020B0500040200020003" pitchFamily="34" charset="-34"/>
                <a:cs typeface="TH SarabunPSK" pitchFamily="34" charset="-34"/>
              </a:rPr>
              <a:t>เข้าใจ</a:t>
            </a:r>
          </a:p>
          <a:p>
            <a:pPr algn="ctr"/>
            <a:r>
              <a:rPr lang="th-TH" sz="4400" b="1" dirty="0" smtClean="0">
                <a:latin typeface="TH SarabunPSK" panose="020B0500040200020003" pitchFamily="34" charset="-34"/>
                <a:cs typeface="TH SarabunPSK" pitchFamily="34" charset="-34"/>
              </a:rPr>
              <a:t>เกี่ยวกับบทบาท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คณะกรรมการศูนย์เรียนรู้</a:t>
            </a:r>
          </a:p>
          <a:p>
            <a:pPr algn="ctr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การเพิ่มประสิทธิภาพการผลิตสินค้าเกษตร</a:t>
            </a:r>
            <a:endPara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140968"/>
            <a:ext cx="9144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itchFamily="34" charset="-34"/>
              </a:rPr>
              <a:t>คณะกรรมการฯส่วน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ใหญ่ (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ละ 87.3 –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99.5)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มีความรู้ความเข้าใจเกี่ยวกับบทบาท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หน้าที่</a:t>
            </a:r>
          </a:p>
          <a:p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มากที่สุด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คือ พัฒนา 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ศพก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 ให้เป็นแหล่งขององค์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ความรู้และ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แหล่งถ่ายทอดความรู้ทางการเกษตรที่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สำคัญ (99.5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th-TH" sz="1000" b="1" dirty="0">
              <a:latin typeface="TH SarabunPSK" pitchFamily="34" charset="-34"/>
              <a:cs typeface="TH SarabunPSK" pitchFamily="34" charset="-34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น้อยที่สุด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คือ รายงาน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ผลการดำเนินงานต่อสำนักงานเกษตรจังหวัดทุก 3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เดือน (87.3)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39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570583"/>
              </p:ext>
            </p:extLst>
          </p:nvPr>
        </p:nvGraphicFramePr>
        <p:xfrm>
          <a:off x="179512" y="661750"/>
          <a:ext cx="8784976" cy="6151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87487"/>
                <a:gridCol w="989523"/>
                <a:gridCol w="807966"/>
              </a:tblGrid>
              <a:tr h="282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lang="en-US" sz="23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11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en-US" sz="11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</a:tr>
              <a:tr h="292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พัฒนา </a:t>
                      </a:r>
                      <a:r>
                        <a:rPr lang="th-TH" sz="23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ให้เป็นแหล่งขององค์ความรู้ และแหล่งถ่ายทอด</a:t>
                      </a:r>
                      <a: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ความรู้</a:t>
                      </a:r>
                      <a:b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ทาง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การเกษตรที่สำคัญ </a:t>
                      </a:r>
                      <a:endParaRPr lang="en-US" sz="23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99.5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30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สนับสนุนการดำเนินงานตามนโยบายของกระทรวงเกษตรและสหกรณ์ </a:t>
                      </a:r>
                      <a:endParaRPr lang="en-US" sz="23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99.3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3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พัฒนา </a:t>
                      </a:r>
                      <a:r>
                        <a:rPr lang="th-TH" sz="23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ให้มีความพร้อมในการเป็นสถานที่อบรมและสามารถเป็นวิทยากร</a:t>
                      </a:r>
                      <a: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หลัก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ร่วมกับ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วิทยากรด้านเกษตรอื่น ๆ </a:t>
                      </a:r>
                      <a:endParaRPr lang="en-US" sz="23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99.1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28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ประสานงานและเชื่อมโยงการทำงานกับศูนย์เครือข่าย </a:t>
                      </a:r>
                      <a:endParaRPr lang="en-US" sz="23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98.3</a:t>
                      </a:r>
                      <a:endPara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28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พัฒนาฐานเรียนรู้ให้สอดคล้องกับปัญหาและความต้องการของชุมชน </a:t>
                      </a:r>
                      <a:endParaRPr lang="en-US" sz="23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97.9</a:t>
                      </a:r>
                      <a:endPara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330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ดำเนินการโครงการรวมพลังสร้างมูลค่า จากไร่นาสู่สิ่งแวดล้อมอย่าง</a:t>
                      </a:r>
                      <a: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ยั่งยืน</a:t>
                      </a:r>
                      <a:b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โดย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เน้นให้เกษตรกรใช้ประโยชน์จากวัสดุเหลือใช้ทางการเกษตร เพื่อลดต้นทุน </a:t>
                      </a:r>
                      <a: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และ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เพิ่มมูลค่าและลดการเผาในพื้นที่การเกษตร</a:t>
                      </a:r>
                      <a:endParaRPr lang="en-US" sz="23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97.8</a:t>
                      </a:r>
                      <a:endPara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28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7. จัดทำแผนการดำเนินงานของ </a:t>
                      </a:r>
                      <a:r>
                        <a:rPr lang="th-TH" sz="23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ระดับอำเภอ </a:t>
                      </a:r>
                      <a:endParaRPr lang="en-US" sz="23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97.8</a:t>
                      </a:r>
                      <a:endPara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28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กำหนดเป้าหมาย กิจกรรม หลักสูตรการเรียนรู้ และผู้รับผิดชอบ </a:t>
                      </a:r>
                      <a:endParaRPr lang="en-US" sz="23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97.3</a:t>
                      </a:r>
                      <a:endPara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28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r>
                        <a:rPr lang="en-US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3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วิเคราะห์และจัดทำแนวทางการพัฒนาให้สอดคล้องกับนโยบายกระทรวงเกษตร</a:t>
                      </a:r>
                      <a: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และ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300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3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สหกรณ์ </a:t>
                      </a:r>
                      <a:endParaRPr lang="en-US" sz="23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97.2</a:t>
                      </a:r>
                      <a:endPara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36512" y="0"/>
            <a:ext cx="918051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ความรู้ความเข้าใจเกี่ยวกับบทบาทหน้าที่ของคณะ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กรรมการฯ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19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1780"/>
              </p:ext>
            </p:extLst>
          </p:nvPr>
        </p:nvGraphicFramePr>
        <p:xfrm>
          <a:off x="233264" y="692696"/>
          <a:ext cx="8784976" cy="5975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6784"/>
                <a:gridCol w="920226"/>
                <a:gridCol w="807966"/>
              </a:tblGrid>
              <a:tr h="282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</a:tr>
              <a:tr h="28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r>
                        <a:rPr lang="en-US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ดำเนินการตามมาตรการจำกัดการใช้สารเคมีกำจัดศัตรูพืช 3 ชนิด</a:t>
                      </a:r>
                      <a:r>
                        <a:rPr lang="th-TH" sz="2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เกี่ยวกับ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การ</a:t>
                      </a: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ประชาสัมพันธ์ สร้างการรับรู้และให้ข้อมูลแก่เกษตรกรในพื้นที่ 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96.2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28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r>
                        <a:rPr lang="en-US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ดำเนินการจัดงานวันถ่ายทอดเทคโนโลยีเพื่อเริ่มต้นฤดูกาลผลิตใหม่ </a:t>
                      </a:r>
                      <a:endParaRPr lang="th-TH" sz="260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(</a:t>
                      </a:r>
                      <a:r>
                        <a:rPr lang="en-US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Field </a:t>
                      </a:r>
                      <a:r>
                        <a:rPr lang="th-TH" sz="2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2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Day</a:t>
                      </a:r>
                      <a:r>
                        <a:rPr lang="en-US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  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95.9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28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 พัฒนา </a:t>
                      </a:r>
                      <a:r>
                        <a:rPr lang="th-TH" sz="26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ให้เป็นเสมือนตัวแทนของหน่วยราชการในพื้นที่ใน</a:t>
                      </a:r>
                      <a:r>
                        <a:rPr lang="th-TH" sz="2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รับทราบ</a:t>
                      </a: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ปัญหาความเดือดร้อนของเกษตรกร และข้อเสนอแนะต่าง ๆ  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95.0</a:t>
                      </a:r>
                      <a:endParaRPr lang="en-US" sz="2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28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13. สรุปผลการดำเนินงาน </a:t>
                      </a:r>
                      <a:r>
                        <a:rPr lang="th-TH" sz="26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ศพก</a:t>
                      </a: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ตามแผนที่กำหนด 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94.1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28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14. ประสานงานและเชื่อมโยงองค์ความรู้กับหน่วยงานภาครัฐ เอกชน </a:t>
                      </a:r>
                      <a:endParaRPr lang="th-TH" sz="260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และ</a:t>
                      </a: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สถาบันอุดมศึกษา 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94.0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310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15. จัดทำแผนขอรับการสนับสนุนจากหน่วยงานต่างๆ 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93.9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322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16. ติดตาม ประเมินผลผู้รับบริการหลังได้รับการถ่ายทอดความรู้ 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92.2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  <a:tr h="506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17. รายงานผลการดำเนินงานต่อสำนักงานเกษตรจังหวัดทุก 3 เดือน 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87.3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  <a:endParaRPr lang="en-US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1573" marR="41573" marT="0" marB="0" anchor="ctr"/>
                </a:tc>
              </a:tr>
            </a:tbl>
          </a:graphicData>
        </a:graphic>
      </p:graphicFrame>
      <p:sp>
        <p:nvSpPr>
          <p:cNvPr id="6" name="TextBox 4"/>
          <p:cNvSpPr txBox="1"/>
          <p:nvPr/>
        </p:nvSpPr>
        <p:spPr>
          <a:xfrm>
            <a:off x="-36512" y="0"/>
            <a:ext cx="918051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ความรู้ความเข้าใจเกี่ยวกับบทบาทหน้าที่ของคณะ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กรรมการฯ (ต่อ)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279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824139"/>
              </p:ext>
            </p:extLst>
          </p:nvPr>
        </p:nvGraphicFramePr>
        <p:xfrm>
          <a:off x="251520" y="1916832"/>
          <a:ext cx="8640960" cy="4577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253"/>
                <a:gridCol w="1365985"/>
                <a:gridCol w="794722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ความหมาย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67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ท่านมีส่วนร่วมประชุมเพื่อวางแผนและกำหนดแนวทางดำเนินการ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มากที่สุด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67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ท่านมีส่วนร่วมประชาสัมพันธ์และประสานงานกับผู้เกี่ยวข้อง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มากที่สุด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67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ท่านมีส่วนร่วมดำเนินการจัดงานฯ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67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ท่านมีส่วนร่วมติดตามประเมินผล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67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</a:t>
                      </a: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ท่านมีส่วนร่วมสรุปผลการดำเนินงาน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67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</a:t>
                      </a:r>
                      <a:r>
                        <a:rPr lang="th-TH" sz="2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ท่านมีส่วนร่วมรายงานผลการดำเนินการ</a:t>
                      </a:r>
                      <a:endParaRPr lang="en-US" sz="2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60648"/>
            <a:ext cx="9143999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การมีส่วนร่วมในกิจกรรมวันถ่ายทอด</a:t>
            </a:r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เทคโนโลยี</a:t>
            </a:r>
          </a:p>
          <a:p>
            <a:pPr algn="ctr"/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เริ่มต้นฤดูกาลผลิตใหม่ (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Field Day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15204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116893"/>
              </p:ext>
            </p:extLst>
          </p:nvPr>
        </p:nvGraphicFramePr>
        <p:xfrm>
          <a:off x="323528" y="2235672"/>
          <a:ext cx="8496944" cy="4577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72249"/>
                <a:gridCol w="1343219"/>
                <a:gridCol w="781476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ความหมาย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02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ท่านมีส่วนร่วมประชุมเพื่อวางแผนและกำหนดแนวทางดำเนินการ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02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ท่านมีส่วนร่วมประชาสัมพันธ์และประสานงานกับผู้เกี่ยวข้อง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02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ท่านมีส่วนร่วมดำเนินการจัดงานฯ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02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ท่านมีส่วนร่วมติดตามประเมินผล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02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ท่านมีส่วนร่วมสรุปผลการดำเนินงาน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02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ท่านมีส่วนร่วมรายงานผลการดำเนินการ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44624"/>
            <a:ext cx="9144000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การมีส่วนร่วมในกิจกรรมโครงการรวมพลังสร้างมูลค่า </a:t>
            </a:r>
          </a:p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จากไร่นาสู่สิ่งแวดล้อมอย่างยั่งยืน โดยเน้นให้เกษตรกรใช้ประโยชน์</a:t>
            </a:r>
          </a:p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จากวัสดุเหลือใช้ทางการเกษตร เพื่อลดต้นทุน </a:t>
            </a:r>
          </a:p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และเพิ่มมูลค่าและลดการเผาในพื้นที่การเกษตร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3804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826629"/>
              </p:ext>
            </p:extLst>
          </p:nvPr>
        </p:nvGraphicFramePr>
        <p:xfrm>
          <a:off x="251520" y="1988840"/>
          <a:ext cx="8640960" cy="4784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253"/>
                <a:gridCol w="1365986"/>
                <a:gridCol w="794721"/>
              </a:tblGrid>
              <a:tr h="648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ความหมาย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2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ท่านมีส่วนร่วมประชุมเพื่อวางแผนและกำหนดแนวทางดำเนินการ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2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ท่านมีส่วนร่วมประชาสัมพันธ์และประสานงานกับผู้เกี่ยวข้อง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2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ท่านมีส่วนร่วมดำเนินการจัดงานฯ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2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ท่านมีส่วนร่วมติดตามประเมินผล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2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ท่านมีส่วนร่วมสรุปผลการดำเนินงาน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2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ท่านมีส่วนร่วมรายงานผลการดำเนินการ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มาก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16632"/>
            <a:ext cx="91440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การมีส่วนร่วมในมาตรการจำกัดการใช้สารเคมีกำจัดศัตรูพืช 3 ชนิด </a:t>
            </a:r>
          </a:p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เกี่ยวกับการประชาสัมพันธ์ สร้างการ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รับรู้ </a:t>
            </a:r>
          </a:p>
          <a:p>
            <a:pPr algn="ctr"/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ให้ข้อมูลแก่เกษตรกรใน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พื้นที่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23804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2656"/>
            <a:ext cx="9144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สรุปและข้อเสนอแนะ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2852936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ความรู้ความเข้าใจเกี่ยวกับ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ศูนย์เรียนรู้การเพิ่มประสิทธิภาพการผลิตสินค้า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เกษตรและบทบาทหน้าที่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คณะ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กรรมการฯส่วนใหญ่(มากกว่าร้อยละ 80)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มี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ความรู้ความ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เข้าใจ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แล้ว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มีส่วนร่วมตามบทบาท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หน้าที่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กิจกรรม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Field Day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โครงการรวมพลังสร้าง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มูลค่าจาก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ไร่นาสู่สิ่งแวดล้อมอย่าง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ยั่งยืนฯ และมาตรการ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จำกัดการใช้สารเคมีกำจัดศัตรูพืช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3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ชนิด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คณะกรรมการฯมีส่วนร่วมในระดับมาก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1772816"/>
            <a:ext cx="8467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สรุป</a:t>
            </a:r>
            <a:endParaRPr lang="th-TH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4011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12" y="1189196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ควรเพิ่ม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ช่องทางในการ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ติดต่อสื่อสารกับคณะกรรมการฯและออกเยี่ยมให้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คำแนะนำ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อย่าง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สม่ำเสมอ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ควร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มีการประชุมทุก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เดือนอย่าง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น้อยเดือน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ละครั้ง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ควรมี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การถ่ายทอด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ความรู้แก่คณะกรรมการ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ให้ครอบคลุมทุก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ด้าน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ควรมี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ติดตามผลการ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ดำเนินงานต่างๆ พร้อมรับฟังปัญหา ผลกระทบ และ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แนวทางแก้ไข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ควรส่งรายงาน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ประชุมให้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คณะกรรมการฯ 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ศพก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 ที่ขาดประชุม 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ทราบข้อมูลสำคัญ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ฯ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ควรให้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ความสำคัญกับ 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ศพก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.เครือข่าย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เพราะการ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เครือข่ายจะ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ช่วยเหลือ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เกษตรกร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ได้มาก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ควรให้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หน่วยงาน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ต่างๆ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การงาน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กับ 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ศพก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 ให้มาก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ขึ้น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ควรให้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หน่วยราชการและ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อปท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 สนับสนุน งบประมาณ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วัสดุ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อุปกรณ์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ใช้เป็นแหล่งเรียนรู้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การเกษตร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88640"/>
            <a:ext cx="21082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ข้อเสนอแนะ</a:t>
            </a:r>
            <a:endParaRPr lang="th-TH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700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772816"/>
            <a:ext cx="90364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ศึกษาข้อมูลพื้นฐาน สภาพเศรษฐกิจ และ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สังคม</a:t>
            </a:r>
          </a:p>
          <a:p>
            <a:pPr marL="457200" indent="-457200">
              <a:buFont typeface="Wingdings" pitchFamily="2" charset="2"/>
              <a:buChar char="v"/>
            </a:pP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ศึกษาการรับรู้บทบาทหน้าที่ในการดำเนินงานของ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      ศูนย์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เรียนรู้การเพิ่มประสิทธิภาพการผลิตสินค้า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</a:t>
            </a:r>
          </a:p>
          <a:p>
            <a:pPr marL="457200" indent="-457200">
              <a:buFont typeface="Wingdings" pitchFamily="2" charset="2"/>
              <a:buChar char="v"/>
            </a:pP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ศึกษาการมีส่วนร่วมตามบทบาทหน้าที่ในการ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ดำเนินงาน                     ของ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คณะกรรมการศูนย์เรียนรู้การเพิ่มประสิทธิภาพการผลิตสินค้า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" y="571327"/>
            <a:ext cx="9144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75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83051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ประชากร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เรียนรู้การเพิ่มประสิทธิภาพการผลิตสินค้าเกษตรระดับ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อำเภอทั่วประเทศ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882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</a:t>
            </a:r>
          </a:p>
          <a:p>
            <a:endParaRPr lang="th-TH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</a:p>
          <a:p>
            <a:pPr lvl="1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คณะกรรมการศูนย์เรียนรู้การเพิ่มประสิทธิภาพการผลิตสินค้าเกษตรระดับอำเภอ</a:t>
            </a:r>
          </a:p>
          <a:p>
            <a:pPr lvl="1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77 จังหวัด</a:t>
            </a:r>
          </a:p>
          <a:p>
            <a:pPr lvl="1"/>
            <a:endParaRPr lang="th-TH" sz="1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11213" lvl="1" indent="-354013">
              <a:tabLst>
                <a:tab pos="811213" algn="l"/>
              </a:tabLst>
            </a:pP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2) สุ่มตัวอย่างจำนวน 25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%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จำนวนอำเภอในแต่ละ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 รวม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ทั้งสิ้น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145 ชุด</a:t>
            </a:r>
          </a:p>
          <a:p>
            <a:pPr marL="811213" lvl="1" indent="-354013">
              <a:tabLst>
                <a:tab pos="811213" algn="l"/>
              </a:tabLst>
            </a:pPr>
            <a:endParaRPr lang="th-TH" sz="1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3) เก็บข้อมูลจำนวน 5 ชุด ดังนี้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3.1 ประธาน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ศพก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จำนวน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ชุด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3.2 สุ่มกรรมการ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ศพก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จำนวน 3 ชุด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3.3 เลขาฯ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ศพก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จำนวน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ชุด</a:t>
            </a:r>
          </a:p>
        </p:txBody>
      </p:sp>
    </p:spTree>
    <p:extLst>
      <p:ext uri="{BB962C8B-B14F-4D97-AF65-F5344CB8AC3E}">
        <p14:creationId xmlns:p14="http://schemas.microsoft.com/office/powerpoint/2010/main" val="360137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38267"/>
            <a:ext cx="9144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ข้อมูลบุคคล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62516" y="1412776"/>
            <a:ext cx="110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	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8964488" y="1662513"/>
            <a:ext cx="243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742244"/>
              </p:ext>
            </p:extLst>
          </p:nvPr>
        </p:nvGraphicFramePr>
        <p:xfrm>
          <a:off x="611560" y="1321648"/>
          <a:ext cx="8064896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499"/>
                <a:gridCol w="53243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</a:t>
                      </a:r>
                      <a:endParaRPr lang="th-T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</a:t>
                      </a:r>
                      <a:endParaRPr lang="th-T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เพศ</a:t>
                      </a:r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เพศชาย 71 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เพศหญิง 29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%</a:t>
                      </a:r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อายุ</a:t>
                      </a:r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น้อยกว่า 41 ปี 19.5</a:t>
                      </a:r>
                      <a:r>
                        <a:rPr lang="th-TH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th-TH" b="1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 – 55 ปี 39.5 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</a:p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 – 70 ปี </a:t>
                      </a:r>
                      <a:r>
                        <a:rPr lang="th-TH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 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มากกว่า 70 ปี  8 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(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Min </a:t>
                      </a: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 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Max </a:t>
                      </a: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Mean</a:t>
                      </a: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52 )</a:t>
                      </a:r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สถานภาพ</a:t>
                      </a:r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โสด 14.5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สมรสแล้ว  81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หม้าย/หย่าร้าง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 4.5 %</a:t>
                      </a:r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7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38267"/>
            <a:ext cx="9144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ข้อมูลบุคคล(ต่อ)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62516" y="1412776"/>
            <a:ext cx="110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	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8964488" y="1662513"/>
            <a:ext cx="243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139889"/>
              </p:ext>
            </p:extLst>
          </p:nvPr>
        </p:nvGraphicFramePr>
        <p:xfrm>
          <a:off x="539552" y="1340768"/>
          <a:ext cx="806489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56886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</a:t>
                      </a:r>
                      <a:endParaRPr lang="th-T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</a:t>
                      </a:r>
                      <a:endParaRPr lang="th-T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การศึกษา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ประถมศึกษา 16.7 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มัธยมศึกษาตอนต้น  9.6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%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มัธยมศึกษาตอนปลาย/</a:t>
                      </a:r>
                      <a:r>
                        <a:rPr lang="th-TH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ปวช</a:t>
                      </a: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.หรือเทียบเท่า  25.9 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อนุปริญญา/</a:t>
                      </a:r>
                      <a:r>
                        <a:rPr lang="th-TH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ปวส</a:t>
                      </a: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.หรือเทียบเท่า  7.2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%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ปริญญาตรี 33.7 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ปริญญาโท 6.5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%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ปริญญาเอก 0.1 </a:t>
                      </a:r>
                      <a:r>
                        <a:rPr lang="en-US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อื่นๆ 0.2</a:t>
                      </a:r>
                      <a:r>
                        <a:rPr lang="th-TH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02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62516" y="1412776"/>
            <a:ext cx="110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	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8964488" y="1662513"/>
            <a:ext cx="243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54337"/>
              </p:ext>
            </p:extLst>
          </p:nvPr>
        </p:nvGraphicFramePr>
        <p:xfrm>
          <a:off x="611560" y="980728"/>
          <a:ext cx="8064896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499"/>
                <a:gridCol w="53243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</a:t>
                      </a:r>
                      <a:endParaRPr lang="th-TH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</a:t>
                      </a:r>
                      <a:endParaRPr lang="th-TH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อาชีพหลัก</a:t>
                      </a:r>
                    </a:p>
                    <a:p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ทำนา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39.4 %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ทำสวน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23.4 %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ทำไร่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3.7 %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ประมง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0.5 %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ปศุสัตว์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0.7 %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อื่นๆ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3.7 %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รายได้รวมของครัวเรือน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ในรอบปี (บาทต่อปี)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น้อยกว่า 100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000 บาท/ปี  </a:t>
                      </a:r>
                      <a:r>
                        <a:rPr lang="th-TH" sz="2800" b="1" kern="1200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39.7 </a:t>
                      </a:r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%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100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001 – 200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000 บาท/ปี  </a:t>
                      </a:r>
                      <a:r>
                        <a:rPr lang="th-TH" sz="2800" b="1" kern="1200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28.5 </a:t>
                      </a:r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%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200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001 – 300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000 บาท/ปี </a:t>
                      </a:r>
                      <a:r>
                        <a:rPr lang="th-TH" sz="2800" b="1" kern="1200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15.0 </a:t>
                      </a:r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%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300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001 – 400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000 บาท/ปี </a:t>
                      </a:r>
                      <a:r>
                        <a:rPr lang="th-TH" sz="2800" b="1" kern="1200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6.6 </a:t>
                      </a:r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%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มากกว่า 400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000 บาท/ปี </a:t>
                      </a:r>
                      <a:r>
                        <a:rPr lang="th-TH" sz="2800" b="1" kern="1200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10.3 </a:t>
                      </a:r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%</a:t>
                      </a:r>
                      <a:endParaRPr lang="th-TH" sz="2800" b="1" kern="1200" dirty="0" smtClean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Min </a:t>
                      </a: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= 5000 : Max = 5000000 : Mean =285094.56 </a:t>
                      </a:r>
                      <a:endParaRPr lang="th-TH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5"/>
          <p:cNvSpPr txBox="1"/>
          <p:nvPr/>
        </p:nvSpPr>
        <p:spPr>
          <a:xfrm>
            <a:off x="0" y="116632"/>
            <a:ext cx="9144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ข้อมูลบุคคล(ต่อ)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953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62516" y="1412776"/>
            <a:ext cx="110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	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8964488" y="1662513"/>
            <a:ext cx="243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790567"/>
              </p:ext>
            </p:extLst>
          </p:nvPr>
        </p:nvGraphicFramePr>
        <p:xfrm>
          <a:off x="611560" y="1211168"/>
          <a:ext cx="806489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499"/>
                <a:gridCol w="53243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</a:t>
                      </a:r>
                      <a:endParaRPr lang="th-T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</a:t>
                      </a:r>
                      <a:endParaRPr lang="th-T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ตำแหน่งทางสังคม</a:t>
                      </a:r>
                      <a:endParaRPr lang="en-US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(ตอบได้มากว่า</a:t>
                      </a:r>
                      <a:r>
                        <a:rPr lang="th-TH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1 ข้อ)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ไม่มีตำแหน่งทางสังคม  24.6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มีตำแหน่งทางสังคม  75.4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กำนัน  3.3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ผู้ใหญ่บ้าน 15.7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ผู้ช่วยผู้ใหญ่บ้าน/สารวัตรกำนัน  9.9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สมาชิก</a:t>
                      </a:r>
                      <a:r>
                        <a:rPr lang="th-TH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อบต</a:t>
                      </a: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./เทศบาล  6.1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คณะกรรมการหมู่บ้าน 21.7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อาสาสมัครการเกษตร  45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อื่นๆ  19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5"/>
          <p:cNvSpPr txBox="1"/>
          <p:nvPr/>
        </p:nvSpPr>
        <p:spPr>
          <a:xfrm>
            <a:off x="0" y="238267"/>
            <a:ext cx="9144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ข้อมูลบุคคล(ต่อ)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9269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62516" y="1412776"/>
            <a:ext cx="110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	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8964488" y="1662513"/>
            <a:ext cx="243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719531"/>
              </p:ext>
            </p:extLst>
          </p:nvPr>
        </p:nvGraphicFramePr>
        <p:xfrm>
          <a:off x="611560" y="1339200"/>
          <a:ext cx="8064896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499"/>
                <a:gridCol w="53243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</a:t>
                      </a:r>
                      <a:endParaRPr lang="th-TH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</a:t>
                      </a:r>
                      <a:endParaRPr lang="th-TH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การได้รับรางวัล</a:t>
                      </a:r>
                    </a:p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เกษตรกรดีเด่น</a:t>
                      </a:r>
                    </a:p>
                    <a:p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ไม่เคยได้รับ  77.6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เคยได้รับ  </a:t>
                      </a: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22.4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เกษตรกรดีเด่นระดับประเทศ  </a:t>
                      </a: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  5.7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เกษตรกรดีเด่นระดับเขต  </a:t>
                      </a: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10.4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เกษตรกรดีเด่นระดับจังหวัด </a:t>
                      </a: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28.2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5"/>
          <p:cNvSpPr txBox="1"/>
          <p:nvPr/>
        </p:nvSpPr>
        <p:spPr>
          <a:xfrm>
            <a:off x="0" y="238267"/>
            <a:ext cx="9144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ข้อมูลบุคคล(ต่อ)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9269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980728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92696"/>
            <a:ext cx="9144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ความรู้ความเข้าใจเกี่ยวกับ</a:t>
            </a:r>
          </a:p>
          <a:p>
            <a:pPr algn="ctr"/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ศูนย์เรียนรู้การเพิ่มประสิทธิภาพการผลิตสินค้าเกษตร</a:t>
            </a:r>
            <a:endParaRPr lang="th-TH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212976"/>
            <a:ext cx="9144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คณะกรรมการฯส่วน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ใหญ่ ร้อย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ละ  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80 – 99 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ความรู้ความ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เข้าใจเกี่ยวกับ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เรียนรู้การ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ประสิทธิภาพ</a:t>
            </a:r>
          </a:p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ผลิตสินค้า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เกษตรแล้ว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66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1639</Words>
  <Application>Microsoft Office PowerPoint</Application>
  <PresentationFormat>นำเสนอทางหน้าจอ (4:3)</PresentationFormat>
  <Paragraphs>320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6" baseType="lpstr">
      <vt:lpstr>Angsana New</vt:lpstr>
      <vt:lpstr>Arial</vt:lpstr>
      <vt:lpstr>Calibri</vt:lpstr>
      <vt:lpstr>Cordia New</vt:lpstr>
      <vt:lpstr>TH SarabunPSK</vt:lpstr>
      <vt:lpstr>Wingdings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doae180961</dc:creator>
  <cp:lastModifiedBy>USER</cp:lastModifiedBy>
  <cp:revision>109</cp:revision>
  <cp:lastPrinted>2020-11-25T08:14:19Z</cp:lastPrinted>
  <dcterms:created xsi:type="dcterms:W3CDTF">2020-11-13T06:44:12Z</dcterms:created>
  <dcterms:modified xsi:type="dcterms:W3CDTF">2020-11-27T03:55:56Z</dcterms:modified>
</cp:coreProperties>
</file>