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sldIdLst>
    <p:sldId id="295" r:id="rId5"/>
    <p:sldId id="289" r:id="rId6"/>
    <p:sldId id="296" r:id="rId7"/>
    <p:sldId id="302" r:id="rId8"/>
    <p:sldId id="301" r:id="rId9"/>
    <p:sldId id="300" r:id="rId10"/>
    <p:sldId id="299" r:id="rId11"/>
    <p:sldId id="303" r:id="rId12"/>
    <p:sldId id="304" r:id="rId13"/>
    <p:sldId id="30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BD8"/>
    <a:srgbClr val="B71E42"/>
    <a:srgbClr val="FDFDFD"/>
    <a:srgbClr val="E2DE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86" y="6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/>
          <a:lstStyle/>
          <a:p>
            <a:fld id="{2D202488-4139-4052-B998-251C9C912739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/>
          <a:lstStyle>
            <a:lvl1pPr algn="r">
              <a:defRPr/>
            </a:lvl1pPr>
          </a:lstStyle>
          <a:p>
            <a:fld id="{2D202488-4139-4052-B998-251C9C91273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0777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2239" y="2161853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8679" y="2168318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7315" y="1950795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7315" y="2755515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2486" y="1954249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2486" y="2752737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Footer Here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D202488-4139-4052-B998-251C9C91273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ZA"/>
              <a:t>Add Footer Here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6" r:id="rId9"/>
    <p:sldLayoutId id="214748369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3958" y="2121350"/>
            <a:ext cx="9164083" cy="2541431"/>
          </a:xfrm>
        </p:spPr>
        <p:txBody>
          <a:bodyPr>
            <a:noAutofit/>
          </a:bodyPr>
          <a:lstStyle/>
          <a:p>
            <a:pPr algn="ctr"/>
            <a:r>
              <a:rPr lang="th-TH" sz="115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แนวทาง</a:t>
            </a:r>
            <a:br>
              <a:rPr lang="th-TH" sz="115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115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</a:t>
            </a:r>
            <a:r>
              <a:rPr lang="th-TH" sz="115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ดำเนินงาน </a:t>
            </a:r>
            <a:r>
              <a:rPr lang="th-TH" sz="11500" b="1" dirty="0" err="1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ศพก</a:t>
            </a:r>
            <a:r>
              <a:rPr lang="th-TH" sz="115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endParaRPr lang="en-US" sz="138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Graphic 4" descr="Brain in head">
            <a:extLst>
              <a:ext uri="{FF2B5EF4-FFF2-40B4-BE49-F238E27FC236}">
                <a16:creationId xmlns:a16="http://schemas.microsoft.com/office/drawing/2014/main" xmlns="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6590" y="499072"/>
            <a:ext cx="2724427" cy="272442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90DCA56C-7A25-4BD4-AA72-5256E68BE4CB}"/>
              </a:ext>
            </a:extLst>
          </p:cNvPr>
          <p:cNvSpPr txBox="1">
            <a:spLocks/>
          </p:cNvSpPr>
          <p:nvPr/>
        </p:nvSpPr>
        <p:spPr>
          <a:xfrm>
            <a:off x="1910688" y="3384641"/>
            <a:ext cx="9612829" cy="1124002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5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90DCA56C-7A25-4BD4-AA72-5256E68BE4CB}"/>
              </a:ext>
            </a:extLst>
          </p:cNvPr>
          <p:cNvSpPr txBox="1">
            <a:spLocks/>
          </p:cNvSpPr>
          <p:nvPr/>
        </p:nvSpPr>
        <p:spPr>
          <a:xfrm>
            <a:off x="-637676" y="5576458"/>
            <a:ext cx="5501872" cy="1281542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8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วันที่ </a:t>
            </a:r>
            <a:r>
              <a:rPr lang="th-TH" sz="4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 ธันวาคม 2563 </a:t>
            </a:r>
            <a:endParaRPr lang="en-US" sz="54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17102" y="4468130"/>
            <a:ext cx="264687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88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ปี 2564</a:t>
            </a:r>
            <a:endParaRPr lang="th-TH" sz="88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6987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1921" y="1663319"/>
            <a:ext cx="6563582" cy="3306702"/>
          </a:xfrm>
        </p:spPr>
        <p:txBody>
          <a:bodyPr>
            <a:noAutofit/>
          </a:bodyPr>
          <a:lstStyle/>
          <a:p>
            <a:r>
              <a:rPr lang="th-TH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แนวทาง</a:t>
            </a:r>
            <a:br>
              <a:rPr lang="th-TH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การดำเนินงาน </a:t>
            </a:r>
            <a:r>
              <a:rPr lang="th-TH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ศพก</a:t>
            </a:r>
            <a:r>
              <a:rPr lang="th-TH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br>
              <a:rPr lang="th-TH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ปี 64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90DCA56C-7A25-4BD4-AA72-5256E68BE4CB}"/>
              </a:ext>
            </a:extLst>
          </p:cNvPr>
          <p:cNvSpPr txBox="1">
            <a:spLocks/>
          </p:cNvSpPr>
          <p:nvPr/>
        </p:nvSpPr>
        <p:spPr>
          <a:xfrm>
            <a:off x="1910688" y="3384641"/>
            <a:ext cx="9612829" cy="1124002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5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90DCA56C-7A25-4BD4-AA72-5256E68BE4CB}"/>
              </a:ext>
            </a:extLst>
          </p:cNvPr>
          <p:cNvSpPr txBox="1">
            <a:spLocks/>
          </p:cNvSpPr>
          <p:nvPr/>
        </p:nvSpPr>
        <p:spPr>
          <a:xfrm>
            <a:off x="-589550" y="5576458"/>
            <a:ext cx="5501872" cy="1281542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8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วันที่ </a:t>
            </a:r>
            <a:r>
              <a:rPr lang="th-TH" sz="4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 ธันวาคม 2563 </a:t>
            </a:r>
            <a:endParaRPr lang="en-US" sz="54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3"/>
          <a:srcRect l="46863" t="14332" r="-458" b="13290"/>
          <a:stretch/>
        </p:blipFill>
        <p:spPr>
          <a:xfrm>
            <a:off x="173946" y="1234395"/>
            <a:ext cx="4966710" cy="37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5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xmlns="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90DCA56C-7A25-4BD4-AA72-5256E68BE4CB}"/>
              </a:ext>
            </a:extLst>
          </p:cNvPr>
          <p:cNvSpPr txBox="1">
            <a:spLocks/>
          </p:cNvSpPr>
          <p:nvPr/>
        </p:nvSpPr>
        <p:spPr>
          <a:xfrm>
            <a:off x="2353535" y="222083"/>
            <a:ext cx="7529750" cy="110705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6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แบ่งกลุ่ม 9 กลุ่ม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216565" y="1816770"/>
            <a:ext cx="3597705" cy="492091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</a:t>
            </a:r>
            <a:r>
              <a:rPr lang="th-TH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 1 - </a:t>
            </a:r>
            <a:r>
              <a:rPr lang="th-TH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หัวข้อ 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         </a:t>
            </a:r>
            <a:r>
              <a:rPr lang="th-TH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ทำเกษตร</a:t>
            </a:r>
            <a:r>
              <a:rPr lang="th-TH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ปลอดภัย</a:t>
            </a:r>
            <a:endParaRPr lang="th-TH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4362002" y="1765459"/>
            <a:ext cx="3532265" cy="492091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กลุ่มที่ </a:t>
            </a:r>
            <a:r>
              <a:rPr lang="th-TH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endParaRPr lang="th-TH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ctr"/>
            <a:r>
              <a:rPr lang="th-TH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หัวข้อ </a:t>
            </a: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เทคโนโลยีนวัตกรรม </a:t>
            </a: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8325852" y="1811996"/>
            <a:ext cx="3506755" cy="492091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กลุ่มที่ </a:t>
            </a:r>
            <a:r>
              <a:rPr lang="th-TH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7 </a:t>
            </a:r>
            <a:r>
              <a:rPr lang="th-TH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endParaRPr lang="th-TH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ctr"/>
            <a:r>
              <a:rPr lang="th-TH" sz="5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หัวข้อ </a:t>
            </a:r>
            <a:r>
              <a:rPr lang="en-US" sz="5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5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lvl="0" algn="ctr"/>
            <a:r>
              <a:rPr lang="th-TH" sz="5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แหล่งท่องเที่ยว</a:t>
            </a:r>
          </a:p>
          <a:p>
            <a:pPr lvl="0" algn="ctr"/>
            <a:r>
              <a:rPr lang="th-TH" sz="5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เชิงเกษตร </a:t>
            </a:r>
            <a:endParaRPr lang="th-TH" sz="57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0204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7096" y="2192016"/>
            <a:ext cx="8674769" cy="3283186"/>
          </a:xfrm>
          <a:noFill/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th-TH" sz="8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สถานการณ์</a:t>
            </a:r>
            <a:r>
              <a:rPr lang="th-TH" sz="8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ปัจจุบัน</a:t>
            </a:r>
            <a:r>
              <a:rPr lang="th-TH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sz="8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algn="ctr">
              <a:buNone/>
            </a:pPr>
            <a:r>
              <a:rPr lang="th-TH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เป็นอย่างไร</a:t>
            </a:r>
            <a:r>
              <a:rPr lang="th-TH" sz="8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8800" b="1" dirty="0" smtClean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?</a:t>
            </a:r>
            <a:r>
              <a:rPr lang="th-TH" sz="8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90DCA56C-7A25-4BD4-AA72-5256E68BE4CB}"/>
              </a:ext>
            </a:extLst>
          </p:cNvPr>
          <p:cNvSpPr txBox="1">
            <a:spLocks/>
          </p:cNvSpPr>
          <p:nvPr/>
        </p:nvSpPr>
        <p:spPr>
          <a:xfrm>
            <a:off x="0" y="222083"/>
            <a:ext cx="12191999" cy="110705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6600" b="1" u="sng" dirty="0" smtClean="0">
                <a:solidFill>
                  <a:srgbClr val="B71E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คำถาม</a:t>
            </a:r>
            <a:r>
              <a:rPr lang="th-TH" sz="6600" b="1" dirty="0" smtClean="0">
                <a:solidFill>
                  <a:srgbClr val="B71E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แนวทางการดำเนินงาน </a:t>
            </a:r>
            <a:r>
              <a:rPr lang="th-TH" sz="4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ศพก</a:t>
            </a:r>
            <a:r>
              <a:rPr lang="th-TH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ปี 2564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90DCA56C-7A25-4BD4-AA72-5256E68BE4CB}"/>
              </a:ext>
            </a:extLst>
          </p:cNvPr>
          <p:cNvSpPr txBox="1">
            <a:spLocks/>
          </p:cNvSpPr>
          <p:nvPr/>
        </p:nvSpPr>
        <p:spPr>
          <a:xfrm>
            <a:off x="8830302" y="5602300"/>
            <a:ext cx="4131149" cy="1281542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5400" b="1" dirty="0" smtClean="0">
                <a:solidFill>
                  <a:srgbClr val="B71E4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 ธ.ค. 63</a:t>
            </a:r>
            <a:endParaRPr lang="en-US" sz="6000" b="1" dirty="0">
              <a:solidFill>
                <a:srgbClr val="B71E42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xmlns="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93618" y="222083"/>
            <a:ext cx="1122450" cy="1122450"/>
          </a:xfrm>
          <a:prstGeom prst="rect">
            <a:avLst/>
          </a:prstGeom>
        </p:spPr>
      </p:pic>
      <p:sp>
        <p:nvSpPr>
          <p:cNvPr id="9" name="แผนผังลำดับงาน: หน่วงเวลา 8"/>
          <p:cNvSpPr/>
          <p:nvPr/>
        </p:nvSpPr>
        <p:spPr>
          <a:xfrm>
            <a:off x="0" y="1429293"/>
            <a:ext cx="4535906" cy="1621703"/>
          </a:xfrm>
          <a:prstGeom prst="flowChartDelay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การทำเกษตรปลอดภัย</a:t>
            </a:r>
            <a:endParaRPr lang="th-TH" sz="1200" dirty="0"/>
          </a:p>
        </p:txBody>
      </p:sp>
      <p:sp>
        <p:nvSpPr>
          <p:cNvPr id="10" name="แผนผังลำดับงาน: หน่วงเวลา 9"/>
          <p:cNvSpPr/>
          <p:nvPr/>
        </p:nvSpPr>
        <p:spPr>
          <a:xfrm>
            <a:off x="-1" y="3249961"/>
            <a:ext cx="4535906" cy="1621703"/>
          </a:xfrm>
          <a:prstGeom prst="flowChartDelay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เทคโนโลยีนวัตกรรม </a:t>
            </a:r>
          </a:p>
        </p:txBody>
      </p:sp>
      <p:sp>
        <p:nvSpPr>
          <p:cNvPr id="11" name="แผนผังลำดับงาน: หน่วงเวลา 10"/>
          <p:cNvSpPr/>
          <p:nvPr/>
        </p:nvSpPr>
        <p:spPr>
          <a:xfrm>
            <a:off x="0" y="5103954"/>
            <a:ext cx="4535906" cy="1621703"/>
          </a:xfrm>
          <a:prstGeom prst="flowChartDelay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</a:t>
            </a:r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ท่องเที่ยวเชิง</a:t>
            </a: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เกษตร </a:t>
            </a:r>
          </a:p>
        </p:txBody>
      </p:sp>
    </p:spTree>
    <p:extLst>
      <p:ext uri="{BB962C8B-B14F-4D97-AF65-F5344CB8AC3E}">
        <p14:creationId xmlns:p14="http://schemas.microsoft.com/office/powerpoint/2010/main" val="92454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6666" y="2186770"/>
            <a:ext cx="7319210" cy="3283186"/>
          </a:xfrm>
          <a:noFill/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th-TH" sz="8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ได้</a:t>
            </a:r>
            <a:r>
              <a:rPr lang="th-TH" sz="8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เรียนรู้อะไรดีๆ </a:t>
            </a:r>
            <a:endParaRPr lang="th-TH" sz="8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algn="ctr">
              <a:buNone/>
            </a:pPr>
            <a:r>
              <a:rPr lang="th-TH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จาก</a:t>
            </a:r>
            <a:r>
              <a:rPr lang="th-TH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การดูงาน </a:t>
            </a:r>
            <a:r>
              <a:rPr lang="en-US" sz="8800" b="1" dirty="0" smtClean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?</a:t>
            </a:r>
            <a:r>
              <a:rPr lang="th-TH" sz="8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90DCA56C-7A25-4BD4-AA72-5256E68BE4CB}"/>
              </a:ext>
            </a:extLst>
          </p:cNvPr>
          <p:cNvSpPr txBox="1">
            <a:spLocks/>
          </p:cNvSpPr>
          <p:nvPr/>
        </p:nvSpPr>
        <p:spPr>
          <a:xfrm>
            <a:off x="0" y="222083"/>
            <a:ext cx="12191999" cy="110705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6600" b="1" u="sng" dirty="0" smtClean="0">
                <a:solidFill>
                  <a:srgbClr val="B71E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คำถาม</a:t>
            </a:r>
            <a:r>
              <a:rPr lang="th-TH" sz="6600" b="1" dirty="0" smtClean="0">
                <a:solidFill>
                  <a:srgbClr val="B71E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แนวทางการดำเนินงาน </a:t>
            </a:r>
            <a:r>
              <a:rPr lang="th-TH" sz="4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ศพก</a:t>
            </a:r>
            <a:r>
              <a:rPr lang="th-TH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ปี 2564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90DCA56C-7A25-4BD4-AA72-5256E68BE4CB}"/>
              </a:ext>
            </a:extLst>
          </p:cNvPr>
          <p:cNvSpPr txBox="1">
            <a:spLocks/>
          </p:cNvSpPr>
          <p:nvPr/>
        </p:nvSpPr>
        <p:spPr>
          <a:xfrm>
            <a:off x="8830302" y="5602300"/>
            <a:ext cx="4131149" cy="1281542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5400" b="1" dirty="0" smtClean="0">
                <a:solidFill>
                  <a:srgbClr val="B71E4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 ธ.ค. 63</a:t>
            </a:r>
            <a:endParaRPr lang="en-US" sz="6000" b="1" dirty="0">
              <a:solidFill>
                <a:srgbClr val="B71E42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xmlns="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93618" y="222083"/>
            <a:ext cx="1122450" cy="1122450"/>
          </a:xfrm>
          <a:prstGeom prst="rect">
            <a:avLst/>
          </a:prstGeom>
        </p:spPr>
      </p:pic>
      <p:sp>
        <p:nvSpPr>
          <p:cNvPr id="9" name="แผนผังลำดับงาน: หน่วงเวลา 8"/>
          <p:cNvSpPr/>
          <p:nvPr/>
        </p:nvSpPr>
        <p:spPr>
          <a:xfrm>
            <a:off x="0" y="1429293"/>
            <a:ext cx="4535906" cy="1621703"/>
          </a:xfrm>
          <a:prstGeom prst="flowChartDelay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การทำเกษตรปลอดภัย</a:t>
            </a:r>
            <a:endParaRPr lang="th-TH" sz="1200" dirty="0"/>
          </a:p>
        </p:txBody>
      </p:sp>
      <p:sp>
        <p:nvSpPr>
          <p:cNvPr id="10" name="แผนผังลำดับงาน: หน่วงเวลา 9"/>
          <p:cNvSpPr/>
          <p:nvPr/>
        </p:nvSpPr>
        <p:spPr>
          <a:xfrm>
            <a:off x="-1" y="3249961"/>
            <a:ext cx="4535906" cy="1621703"/>
          </a:xfrm>
          <a:prstGeom prst="flowChartDelay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เทคโนโลยีนวัตกรรม </a:t>
            </a:r>
          </a:p>
        </p:txBody>
      </p:sp>
      <p:sp>
        <p:nvSpPr>
          <p:cNvPr id="11" name="แผนผังลำดับงาน: หน่วงเวลา 10"/>
          <p:cNvSpPr/>
          <p:nvPr/>
        </p:nvSpPr>
        <p:spPr>
          <a:xfrm>
            <a:off x="0" y="5103954"/>
            <a:ext cx="4535906" cy="1621703"/>
          </a:xfrm>
          <a:prstGeom prst="flowChartDelay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</a:t>
            </a:r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ท่องเที่ยวเชิง</a:t>
            </a: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เกษตร </a:t>
            </a: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2957" y="1684421"/>
            <a:ext cx="2253063" cy="2199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9344" y="4062659"/>
            <a:ext cx="2285317" cy="20890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9821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7096" y="2324365"/>
            <a:ext cx="8674769" cy="3283186"/>
          </a:xfrm>
          <a:noFill/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th-TH" sz="8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ท่านมีเป้าหมาย</a:t>
            </a:r>
          </a:p>
          <a:p>
            <a:pPr marL="0" indent="0" algn="ctr">
              <a:buNone/>
            </a:pPr>
            <a:r>
              <a:rPr lang="th-TH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ใน</a:t>
            </a:r>
            <a:r>
              <a:rPr lang="th-TH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การพัฒนาต่อยอด </a:t>
            </a:r>
            <a:r>
              <a:rPr lang="th-TH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อย่างไร </a:t>
            </a:r>
            <a:r>
              <a:rPr lang="en-US" sz="8800" b="1" dirty="0" smtClean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?</a:t>
            </a:r>
            <a:r>
              <a:rPr lang="th-TH" sz="8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90DCA56C-7A25-4BD4-AA72-5256E68BE4CB}"/>
              </a:ext>
            </a:extLst>
          </p:cNvPr>
          <p:cNvSpPr txBox="1">
            <a:spLocks/>
          </p:cNvSpPr>
          <p:nvPr/>
        </p:nvSpPr>
        <p:spPr>
          <a:xfrm>
            <a:off x="0" y="222083"/>
            <a:ext cx="12191999" cy="110705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6600" b="1" u="sng" dirty="0" smtClean="0">
                <a:solidFill>
                  <a:srgbClr val="B71E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คำถาม</a:t>
            </a:r>
            <a:r>
              <a:rPr lang="th-TH" sz="6600" b="1" dirty="0" smtClean="0">
                <a:solidFill>
                  <a:srgbClr val="B71E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แนวทางการดำเนินงาน </a:t>
            </a:r>
            <a:r>
              <a:rPr lang="th-TH" sz="4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ศพก</a:t>
            </a:r>
            <a:r>
              <a:rPr lang="th-TH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ปี 2564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90DCA56C-7A25-4BD4-AA72-5256E68BE4CB}"/>
              </a:ext>
            </a:extLst>
          </p:cNvPr>
          <p:cNvSpPr txBox="1">
            <a:spLocks/>
          </p:cNvSpPr>
          <p:nvPr/>
        </p:nvSpPr>
        <p:spPr>
          <a:xfrm>
            <a:off x="8830302" y="5602300"/>
            <a:ext cx="4131149" cy="1281542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5400" b="1" dirty="0" smtClean="0">
                <a:solidFill>
                  <a:srgbClr val="B71E4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 ธ.ค. 63</a:t>
            </a:r>
            <a:endParaRPr lang="en-US" sz="6000" b="1" dirty="0">
              <a:solidFill>
                <a:srgbClr val="B71E42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xmlns="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93618" y="222083"/>
            <a:ext cx="1122450" cy="1122450"/>
          </a:xfrm>
          <a:prstGeom prst="rect">
            <a:avLst/>
          </a:prstGeom>
        </p:spPr>
      </p:pic>
      <p:sp>
        <p:nvSpPr>
          <p:cNvPr id="9" name="แผนผังลำดับงาน: หน่วงเวลา 8"/>
          <p:cNvSpPr/>
          <p:nvPr/>
        </p:nvSpPr>
        <p:spPr>
          <a:xfrm>
            <a:off x="0" y="1429293"/>
            <a:ext cx="4535906" cy="1621703"/>
          </a:xfrm>
          <a:prstGeom prst="flowChartDelay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การทำเกษตรปลอดภัย</a:t>
            </a:r>
            <a:endParaRPr lang="th-TH" sz="1200" dirty="0"/>
          </a:p>
        </p:txBody>
      </p:sp>
      <p:sp>
        <p:nvSpPr>
          <p:cNvPr id="10" name="แผนผังลำดับงาน: หน่วงเวลา 9"/>
          <p:cNvSpPr/>
          <p:nvPr/>
        </p:nvSpPr>
        <p:spPr>
          <a:xfrm>
            <a:off x="-1" y="3249961"/>
            <a:ext cx="4535906" cy="1621703"/>
          </a:xfrm>
          <a:prstGeom prst="flowChartDelay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เทคโนโลยีนวัตกรรม </a:t>
            </a:r>
          </a:p>
        </p:txBody>
      </p:sp>
      <p:sp>
        <p:nvSpPr>
          <p:cNvPr id="11" name="แผนผังลำดับงาน: หน่วงเวลา 10"/>
          <p:cNvSpPr/>
          <p:nvPr/>
        </p:nvSpPr>
        <p:spPr>
          <a:xfrm>
            <a:off x="0" y="5103954"/>
            <a:ext cx="4535906" cy="1621703"/>
          </a:xfrm>
          <a:prstGeom prst="flowChartDelay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</a:t>
            </a:r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ท่องเที่ยวเชิง</a:t>
            </a: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เกษตร </a:t>
            </a:r>
          </a:p>
        </p:txBody>
      </p:sp>
    </p:spTree>
    <p:extLst>
      <p:ext uri="{BB962C8B-B14F-4D97-AF65-F5344CB8AC3E}">
        <p14:creationId xmlns:p14="http://schemas.microsoft.com/office/powerpoint/2010/main" val="21872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2504" y="2186770"/>
            <a:ext cx="8674769" cy="3283186"/>
          </a:xfrm>
          <a:noFill/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th-TH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ท่านมี </a:t>
            </a:r>
            <a:r>
              <a:rPr lang="th-TH" sz="8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แนวทาง</a:t>
            </a:r>
            <a:r>
              <a:rPr lang="th-TH" sz="8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/วิธีการ</a:t>
            </a:r>
            <a:r>
              <a:rPr lang="th-TH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sz="8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algn="ctr">
              <a:buNone/>
            </a:pPr>
            <a:r>
              <a:rPr lang="th-TH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ไปสู่ความสำเร็จ อย่างไร</a:t>
            </a:r>
            <a:r>
              <a:rPr lang="en-US" sz="8800" b="1" dirty="0" smtClean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?</a:t>
            </a:r>
            <a:endParaRPr lang="th-TH" sz="88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90DCA56C-7A25-4BD4-AA72-5256E68BE4CB}"/>
              </a:ext>
            </a:extLst>
          </p:cNvPr>
          <p:cNvSpPr txBox="1">
            <a:spLocks/>
          </p:cNvSpPr>
          <p:nvPr/>
        </p:nvSpPr>
        <p:spPr>
          <a:xfrm>
            <a:off x="0" y="222083"/>
            <a:ext cx="12191999" cy="110705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6600" b="1" u="sng" dirty="0" smtClean="0">
                <a:solidFill>
                  <a:srgbClr val="B71E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คำถาม</a:t>
            </a:r>
            <a:r>
              <a:rPr lang="th-TH" sz="6600" b="1" dirty="0" smtClean="0">
                <a:solidFill>
                  <a:srgbClr val="B71E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แนวทางการดำเนินงาน </a:t>
            </a:r>
            <a:r>
              <a:rPr lang="th-TH" sz="4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ศพก</a:t>
            </a:r>
            <a:r>
              <a:rPr lang="th-TH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ปี 2564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90DCA56C-7A25-4BD4-AA72-5256E68BE4CB}"/>
              </a:ext>
            </a:extLst>
          </p:cNvPr>
          <p:cNvSpPr txBox="1">
            <a:spLocks/>
          </p:cNvSpPr>
          <p:nvPr/>
        </p:nvSpPr>
        <p:spPr>
          <a:xfrm>
            <a:off x="8830302" y="5602300"/>
            <a:ext cx="4131149" cy="1281542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5400" b="1" dirty="0" smtClean="0">
                <a:solidFill>
                  <a:srgbClr val="B71E4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 ธ.ค. 63</a:t>
            </a:r>
            <a:endParaRPr lang="en-US" sz="6000" b="1" dirty="0">
              <a:solidFill>
                <a:srgbClr val="B71E42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xmlns="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93618" y="222083"/>
            <a:ext cx="1122450" cy="1122450"/>
          </a:xfrm>
          <a:prstGeom prst="rect">
            <a:avLst/>
          </a:prstGeom>
        </p:spPr>
      </p:pic>
      <p:sp>
        <p:nvSpPr>
          <p:cNvPr id="9" name="แผนผังลำดับงาน: หน่วงเวลา 8"/>
          <p:cNvSpPr/>
          <p:nvPr/>
        </p:nvSpPr>
        <p:spPr>
          <a:xfrm>
            <a:off x="0" y="1429293"/>
            <a:ext cx="4535906" cy="1621703"/>
          </a:xfrm>
          <a:prstGeom prst="flowChartDelay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การทำเกษตรปลอดภัย</a:t>
            </a:r>
            <a:endParaRPr lang="th-TH" sz="1200" dirty="0"/>
          </a:p>
        </p:txBody>
      </p:sp>
      <p:sp>
        <p:nvSpPr>
          <p:cNvPr id="10" name="แผนผังลำดับงาน: หน่วงเวลา 9"/>
          <p:cNvSpPr/>
          <p:nvPr/>
        </p:nvSpPr>
        <p:spPr>
          <a:xfrm>
            <a:off x="-1" y="3249961"/>
            <a:ext cx="4535906" cy="1621703"/>
          </a:xfrm>
          <a:prstGeom prst="flowChartDelay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เทคโนโลยีนวัตกรรม </a:t>
            </a:r>
          </a:p>
        </p:txBody>
      </p:sp>
      <p:sp>
        <p:nvSpPr>
          <p:cNvPr id="11" name="แผนผังลำดับงาน: หน่วงเวลา 10"/>
          <p:cNvSpPr/>
          <p:nvPr/>
        </p:nvSpPr>
        <p:spPr>
          <a:xfrm>
            <a:off x="0" y="5103954"/>
            <a:ext cx="4535906" cy="1621703"/>
          </a:xfrm>
          <a:prstGeom prst="flowChartDelay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</a:t>
            </a:r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ท่องเที่ยวเชิง</a:t>
            </a: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เกษตร </a:t>
            </a:r>
          </a:p>
        </p:txBody>
      </p:sp>
    </p:spTree>
    <p:extLst>
      <p:ext uri="{BB962C8B-B14F-4D97-AF65-F5344CB8AC3E}">
        <p14:creationId xmlns:p14="http://schemas.microsoft.com/office/powerpoint/2010/main" val="311416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6568" y="2319114"/>
            <a:ext cx="8674769" cy="3283186"/>
          </a:xfrm>
          <a:noFill/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ท่านตั้ง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8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ตัวชี้วัด</a:t>
            </a:r>
            <a:r>
              <a:rPr lang="th-TH" sz="8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ความสำเร็จของ</a:t>
            </a:r>
            <a:r>
              <a:rPr lang="th-TH" sz="8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งาน</a:t>
            </a:r>
            <a:r>
              <a:rPr lang="th-TH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ไว้อย่างไร</a:t>
            </a:r>
            <a:r>
              <a:rPr lang="th-TH" sz="7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7200" b="1" dirty="0" smtClean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?</a:t>
            </a:r>
            <a:r>
              <a:rPr lang="th-TH" sz="7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90DCA56C-7A25-4BD4-AA72-5256E68BE4CB}"/>
              </a:ext>
            </a:extLst>
          </p:cNvPr>
          <p:cNvSpPr txBox="1">
            <a:spLocks/>
          </p:cNvSpPr>
          <p:nvPr/>
        </p:nvSpPr>
        <p:spPr>
          <a:xfrm>
            <a:off x="0" y="222083"/>
            <a:ext cx="12191999" cy="110705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6600" b="1" u="sng" dirty="0" smtClean="0">
                <a:solidFill>
                  <a:srgbClr val="B71E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คำถาม</a:t>
            </a:r>
            <a:r>
              <a:rPr lang="th-TH" sz="6600" b="1" dirty="0" smtClean="0">
                <a:solidFill>
                  <a:srgbClr val="B71E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แนวทางการดำเนินงาน </a:t>
            </a:r>
            <a:r>
              <a:rPr lang="th-TH" sz="4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ศพก</a:t>
            </a:r>
            <a:r>
              <a:rPr lang="th-TH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ปี 2564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90DCA56C-7A25-4BD4-AA72-5256E68BE4CB}"/>
              </a:ext>
            </a:extLst>
          </p:cNvPr>
          <p:cNvSpPr txBox="1">
            <a:spLocks/>
          </p:cNvSpPr>
          <p:nvPr/>
        </p:nvSpPr>
        <p:spPr>
          <a:xfrm>
            <a:off x="8830302" y="5602300"/>
            <a:ext cx="4131149" cy="1281542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5400" b="1" dirty="0" smtClean="0">
                <a:solidFill>
                  <a:srgbClr val="B71E4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 ธ.ค. 63</a:t>
            </a:r>
            <a:endParaRPr lang="en-US" sz="6000" b="1" dirty="0">
              <a:solidFill>
                <a:srgbClr val="B71E42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xmlns="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93618" y="222083"/>
            <a:ext cx="1122450" cy="1122450"/>
          </a:xfrm>
          <a:prstGeom prst="rect">
            <a:avLst/>
          </a:prstGeom>
        </p:spPr>
      </p:pic>
      <p:sp>
        <p:nvSpPr>
          <p:cNvPr id="9" name="แผนผังลำดับงาน: หน่วงเวลา 8"/>
          <p:cNvSpPr/>
          <p:nvPr/>
        </p:nvSpPr>
        <p:spPr>
          <a:xfrm>
            <a:off x="0" y="1429293"/>
            <a:ext cx="4535906" cy="1621703"/>
          </a:xfrm>
          <a:prstGeom prst="flowChartDelay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การทำเกษตรปลอดภัย</a:t>
            </a:r>
            <a:endParaRPr lang="th-TH" sz="1200" dirty="0"/>
          </a:p>
        </p:txBody>
      </p:sp>
      <p:sp>
        <p:nvSpPr>
          <p:cNvPr id="10" name="แผนผังลำดับงาน: หน่วงเวลา 9"/>
          <p:cNvSpPr/>
          <p:nvPr/>
        </p:nvSpPr>
        <p:spPr>
          <a:xfrm>
            <a:off x="-1" y="3249961"/>
            <a:ext cx="4535906" cy="1621703"/>
          </a:xfrm>
          <a:prstGeom prst="flowChartDelay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เทคโนโลยีนวัตกรรม </a:t>
            </a:r>
          </a:p>
        </p:txBody>
      </p:sp>
      <p:sp>
        <p:nvSpPr>
          <p:cNvPr id="11" name="แผนผังลำดับงาน: หน่วงเวลา 10"/>
          <p:cNvSpPr/>
          <p:nvPr/>
        </p:nvSpPr>
        <p:spPr>
          <a:xfrm>
            <a:off x="0" y="5103954"/>
            <a:ext cx="4535906" cy="1621703"/>
          </a:xfrm>
          <a:prstGeom prst="flowChartDelay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</a:t>
            </a:r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ท่องเที่ยวเชิง</a:t>
            </a: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เกษตร </a:t>
            </a:r>
          </a:p>
        </p:txBody>
      </p:sp>
    </p:spTree>
    <p:extLst>
      <p:ext uri="{BB962C8B-B14F-4D97-AF65-F5344CB8AC3E}">
        <p14:creationId xmlns:p14="http://schemas.microsoft.com/office/powerpoint/2010/main" val="385783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776" y="1598628"/>
            <a:ext cx="7121460" cy="793763"/>
          </a:xfrm>
          <a:solidFill>
            <a:srgbClr val="FDFDFD"/>
          </a:solidFill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สถานการณ์</a:t>
            </a: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ปัจจุบัน </a:t>
            </a:r>
            <a:r>
              <a:rPr lang="en-US" sz="5400" b="1" dirty="0" smtClean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?</a:t>
            </a:r>
            <a:r>
              <a:rPr lang="th-TH" sz="5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90DCA56C-7A25-4BD4-AA72-5256E68BE4CB}"/>
              </a:ext>
            </a:extLst>
          </p:cNvPr>
          <p:cNvSpPr txBox="1">
            <a:spLocks/>
          </p:cNvSpPr>
          <p:nvPr/>
        </p:nvSpPr>
        <p:spPr>
          <a:xfrm>
            <a:off x="0" y="222083"/>
            <a:ext cx="12191999" cy="110705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6600" b="1" u="sng" dirty="0" smtClean="0">
                <a:solidFill>
                  <a:srgbClr val="B71E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คำถาม</a:t>
            </a:r>
            <a:r>
              <a:rPr lang="th-TH" sz="6600" b="1" dirty="0" smtClean="0">
                <a:solidFill>
                  <a:srgbClr val="B71E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แนวทางการดำเนินงาน </a:t>
            </a:r>
            <a:r>
              <a:rPr lang="th-TH" sz="4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ศพก</a:t>
            </a:r>
            <a:r>
              <a:rPr lang="th-TH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ปี 2564</a:t>
            </a:r>
          </a:p>
          <a:p>
            <a:pPr algn="ctr"/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xmlns="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53776" y="222083"/>
            <a:ext cx="1122450" cy="11224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90DCA56C-7A25-4BD4-AA72-5256E68BE4CB}"/>
              </a:ext>
            </a:extLst>
          </p:cNvPr>
          <p:cNvSpPr txBox="1">
            <a:spLocks/>
          </p:cNvSpPr>
          <p:nvPr/>
        </p:nvSpPr>
        <p:spPr>
          <a:xfrm>
            <a:off x="-1202931" y="874400"/>
            <a:ext cx="4131149" cy="570881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400" b="1" dirty="0" smtClean="0">
                <a:solidFill>
                  <a:srgbClr val="B71E4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 ธ.ค. 63</a:t>
            </a:r>
            <a:endParaRPr lang="en-US" sz="4800" b="1" dirty="0">
              <a:solidFill>
                <a:srgbClr val="B71E42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C3C0199F-A274-44C6-BF37-784A855E6EEA}"/>
              </a:ext>
            </a:extLst>
          </p:cNvPr>
          <p:cNvSpPr txBox="1">
            <a:spLocks/>
          </p:cNvSpPr>
          <p:nvPr/>
        </p:nvSpPr>
        <p:spPr>
          <a:xfrm>
            <a:off x="4777771" y="2458777"/>
            <a:ext cx="7121460" cy="793763"/>
          </a:xfrm>
          <a:prstGeom prst="rect">
            <a:avLst/>
          </a:prstGeom>
          <a:solidFill>
            <a:srgbClr val="FDFDFD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. เรียนรู้อะไรดีๆ จากการดูงาน </a:t>
            </a:r>
            <a:r>
              <a:rPr lang="en-US" sz="5400" b="1" dirty="0" smtClean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?</a:t>
            </a:r>
            <a:r>
              <a:rPr lang="th-TH" sz="5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C3C0199F-A274-44C6-BF37-784A855E6EEA}"/>
              </a:ext>
            </a:extLst>
          </p:cNvPr>
          <p:cNvSpPr txBox="1">
            <a:spLocks/>
          </p:cNvSpPr>
          <p:nvPr/>
        </p:nvSpPr>
        <p:spPr>
          <a:xfrm>
            <a:off x="4777772" y="3307480"/>
            <a:ext cx="7121460" cy="793763"/>
          </a:xfrm>
          <a:prstGeom prst="rect">
            <a:avLst/>
          </a:prstGeom>
          <a:solidFill>
            <a:srgbClr val="FDFDFD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เป้าหมาย</a:t>
            </a: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ในการพัฒนาต่อยอด </a:t>
            </a:r>
            <a:r>
              <a:rPr lang="en-US" sz="5400" b="1" dirty="0" smtClean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?</a:t>
            </a:r>
            <a:r>
              <a:rPr lang="th-TH" sz="5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C3C0199F-A274-44C6-BF37-784A855E6EEA}"/>
              </a:ext>
            </a:extLst>
          </p:cNvPr>
          <p:cNvSpPr txBox="1">
            <a:spLocks/>
          </p:cNvSpPr>
          <p:nvPr/>
        </p:nvSpPr>
        <p:spPr>
          <a:xfrm>
            <a:off x="4777773" y="4148340"/>
            <a:ext cx="7121460" cy="793763"/>
          </a:xfrm>
          <a:prstGeom prst="rect">
            <a:avLst/>
          </a:prstGeom>
          <a:solidFill>
            <a:srgbClr val="FDFDFD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ปัจจัย</a:t>
            </a: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แห่ง</a:t>
            </a: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ความสำเร็จ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5400" b="1" dirty="0" smtClean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?</a:t>
            </a:r>
            <a:r>
              <a:rPr lang="th-TH" sz="5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C3C0199F-A274-44C6-BF37-784A855E6EEA}"/>
              </a:ext>
            </a:extLst>
          </p:cNvPr>
          <p:cNvSpPr txBox="1">
            <a:spLocks/>
          </p:cNvSpPr>
          <p:nvPr/>
        </p:nvSpPr>
        <p:spPr>
          <a:xfrm>
            <a:off x="4777774" y="5026746"/>
            <a:ext cx="7121460" cy="793763"/>
          </a:xfrm>
          <a:prstGeom prst="rect">
            <a:avLst/>
          </a:prstGeom>
          <a:solidFill>
            <a:srgbClr val="FDFDFD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แนวทาง</a:t>
            </a: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/วิธีการ สู่</a:t>
            </a: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ความสำเร็จ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5400" b="1" dirty="0" smtClean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?</a:t>
            </a:r>
            <a:r>
              <a:rPr lang="th-TH" sz="5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C3C0199F-A274-44C6-BF37-784A855E6EEA}"/>
              </a:ext>
            </a:extLst>
          </p:cNvPr>
          <p:cNvSpPr txBox="1">
            <a:spLocks/>
          </p:cNvSpPr>
          <p:nvPr/>
        </p:nvSpPr>
        <p:spPr>
          <a:xfrm>
            <a:off x="4777775" y="5905152"/>
            <a:ext cx="7121460" cy="793763"/>
          </a:xfrm>
          <a:prstGeom prst="rect">
            <a:avLst/>
          </a:prstGeom>
          <a:solidFill>
            <a:srgbClr val="FDFDFD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6</a:t>
            </a: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ตัวชี้วัด</a:t>
            </a: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ความสำเร็จของ</a:t>
            </a: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งาน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5400" b="1" dirty="0" smtClean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?</a:t>
            </a:r>
            <a:r>
              <a:rPr lang="th-TH" sz="5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</a:p>
        </p:txBody>
      </p:sp>
      <p:sp>
        <p:nvSpPr>
          <p:cNvPr id="15" name="แผนผังลำดับงาน: หน่วงเวลา 14"/>
          <p:cNvSpPr/>
          <p:nvPr/>
        </p:nvSpPr>
        <p:spPr>
          <a:xfrm>
            <a:off x="0" y="1429293"/>
            <a:ext cx="4535906" cy="1621703"/>
          </a:xfrm>
          <a:prstGeom prst="flowChartDelay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การทำเกษตรปลอดภัย</a:t>
            </a:r>
            <a:endParaRPr lang="th-TH" sz="1200" dirty="0"/>
          </a:p>
        </p:txBody>
      </p:sp>
      <p:sp>
        <p:nvSpPr>
          <p:cNvPr id="16" name="แผนผังลำดับงาน: หน่วงเวลา 15"/>
          <p:cNvSpPr/>
          <p:nvPr/>
        </p:nvSpPr>
        <p:spPr>
          <a:xfrm>
            <a:off x="-1" y="3249961"/>
            <a:ext cx="4535906" cy="1621703"/>
          </a:xfrm>
          <a:prstGeom prst="flowChartDelay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เทคโนโลยีนวัตกรรม </a:t>
            </a:r>
          </a:p>
        </p:txBody>
      </p:sp>
      <p:sp>
        <p:nvSpPr>
          <p:cNvPr id="17" name="แผนผังลำดับงาน: หน่วงเวลา 16"/>
          <p:cNvSpPr/>
          <p:nvPr/>
        </p:nvSpPr>
        <p:spPr>
          <a:xfrm>
            <a:off x="0" y="5103954"/>
            <a:ext cx="4535906" cy="1621703"/>
          </a:xfrm>
          <a:prstGeom prst="flowChartDelay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</a:t>
            </a:r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ท่องเที่ยวเชิง</a:t>
            </a: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เกษตร </a:t>
            </a:r>
          </a:p>
        </p:txBody>
      </p:sp>
    </p:spTree>
    <p:extLst>
      <p:ext uri="{BB962C8B-B14F-4D97-AF65-F5344CB8AC3E}">
        <p14:creationId xmlns:p14="http://schemas.microsoft.com/office/powerpoint/2010/main" val="132761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xmlns="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90DCA56C-7A25-4BD4-AA72-5256E68BE4CB}"/>
              </a:ext>
            </a:extLst>
          </p:cNvPr>
          <p:cNvSpPr txBox="1">
            <a:spLocks/>
          </p:cNvSpPr>
          <p:nvPr/>
        </p:nvSpPr>
        <p:spPr>
          <a:xfrm>
            <a:off x="2353535" y="222083"/>
            <a:ext cx="7529750" cy="110705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6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สรุป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1123046" y="4103549"/>
            <a:ext cx="1711216" cy="2093493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ทำเกษตร</a:t>
            </a:r>
            <a:r>
              <a:rPr lang="th-TH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ปลอดภัย</a:t>
            </a:r>
            <a:endParaRPr lang="th-TH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วงรี 1"/>
          <p:cNvSpPr/>
          <p:nvPr/>
        </p:nvSpPr>
        <p:spPr>
          <a:xfrm>
            <a:off x="52237" y="1816774"/>
            <a:ext cx="1263316" cy="133550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กลุ่มที่ 1</a:t>
            </a:r>
            <a:endParaRPr lang="th-TH" sz="2800" dirty="0"/>
          </a:p>
        </p:txBody>
      </p:sp>
      <p:sp>
        <p:nvSpPr>
          <p:cNvPr id="11" name="วงรี 10"/>
          <p:cNvSpPr/>
          <p:nvPr/>
        </p:nvSpPr>
        <p:spPr>
          <a:xfrm>
            <a:off x="1359565" y="1827951"/>
            <a:ext cx="1263316" cy="133550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กลุ่มที่ </a:t>
            </a:r>
            <a:r>
              <a:rPr lang="th-TH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2800" dirty="0"/>
          </a:p>
        </p:txBody>
      </p:sp>
      <p:sp>
        <p:nvSpPr>
          <p:cNvPr id="12" name="วงรี 11"/>
          <p:cNvSpPr/>
          <p:nvPr/>
        </p:nvSpPr>
        <p:spPr>
          <a:xfrm>
            <a:off x="2679133" y="1828806"/>
            <a:ext cx="1263316" cy="133550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กลุ่มที่ </a:t>
            </a:r>
            <a:r>
              <a:rPr lang="th-TH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sz="2800" dirty="0"/>
          </a:p>
        </p:txBody>
      </p:sp>
      <p:sp>
        <p:nvSpPr>
          <p:cNvPr id="13" name="วงรี 12"/>
          <p:cNvSpPr/>
          <p:nvPr/>
        </p:nvSpPr>
        <p:spPr>
          <a:xfrm>
            <a:off x="4161022" y="1786333"/>
            <a:ext cx="1263316" cy="133550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กลุ่มที่ </a:t>
            </a:r>
            <a:r>
              <a:rPr lang="th-TH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sz="2800" dirty="0"/>
          </a:p>
        </p:txBody>
      </p:sp>
      <p:sp>
        <p:nvSpPr>
          <p:cNvPr id="14" name="วงรี 13"/>
          <p:cNvSpPr/>
          <p:nvPr/>
        </p:nvSpPr>
        <p:spPr>
          <a:xfrm>
            <a:off x="5468350" y="1797510"/>
            <a:ext cx="1263316" cy="133550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กลุ่มที่ </a:t>
            </a:r>
            <a:r>
              <a:rPr lang="th-TH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endParaRPr lang="th-TH" sz="2800" dirty="0"/>
          </a:p>
        </p:txBody>
      </p:sp>
      <p:sp>
        <p:nvSpPr>
          <p:cNvPr id="15" name="วงรี 14"/>
          <p:cNvSpPr/>
          <p:nvPr/>
        </p:nvSpPr>
        <p:spPr>
          <a:xfrm>
            <a:off x="6775886" y="1798365"/>
            <a:ext cx="1263316" cy="133550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กลุ่มที่ </a:t>
            </a:r>
            <a:r>
              <a:rPr lang="th-TH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endParaRPr lang="th-TH" sz="2800" dirty="0"/>
          </a:p>
        </p:txBody>
      </p:sp>
      <p:sp>
        <p:nvSpPr>
          <p:cNvPr id="16" name="วงรี 15"/>
          <p:cNvSpPr/>
          <p:nvPr/>
        </p:nvSpPr>
        <p:spPr>
          <a:xfrm>
            <a:off x="8271362" y="1787941"/>
            <a:ext cx="1263316" cy="1335506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กลุ่มที่ </a:t>
            </a:r>
            <a:r>
              <a:rPr lang="th-TH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endParaRPr lang="th-TH" sz="2800" dirty="0"/>
          </a:p>
        </p:txBody>
      </p:sp>
      <p:sp>
        <p:nvSpPr>
          <p:cNvPr id="17" name="วงรี 16"/>
          <p:cNvSpPr/>
          <p:nvPr/>
        </p:nvSpPr>
        <p:spPr>
          <a:xfrm>
            <a:off x="9578690" y="1799118"/>
            <a:ext cx="1263316" cy="1335506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กลุ่มที่ </a:t>
            </a:r>
            <a:r>
              <a:rPr lang="th-TH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endParaRPr lang="th-TH" sz="2800" dirty="0"/>
          </a:p>
        </p:txBody>
      </p:sp>
      <p:sp>
        <p:nvSpPr>
          <p:cNvPr id="18" name="วงรี 17"/>
          <p:cNvSpPr/>
          <p:nvPr/>
        </p:nvSpPr>
        <p:spPr>
          <a:xfrm>
            <a:off x="10898258" y="1799973"/>
            <a:ext cx="1263316" cy="1335506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กลุ่มที่ </a:t>
            </a:r>
            <a:r>
              <a:rPr lang="th-TH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endParaRPr lang="th-TH" sz="2800" dirty="0"/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5243859" y="4103550"/>
            <a:ext cx="1711216" cy="2093493"/>
          </a:xfrm>
          <a:prstGeom prst="roundRect">
            <a:avLst/>
          </a:prstGeom>
          <a:solidFill>
            <a:srgbClr val="DEDBD8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เทคโนโลยีนวัตกรรม </a:t>
            </a:r>
          </a:p>
        </p:txBody>
      </p:sp>
      <p:sp>
        <p:nvSpPr>
          <p:cNvPr id="20" name="สี่เหลี่ยมผืนผ้ามุมมน 19"/>
          <p:cNvSpPr/>
          <p:nvPr/>
        </p:nvSpPr>
        <p:spPr>
          <a:xfrm>
            <a:off x="9386180" y="4091519"/>
            <a:ext cx="1711216" cy="2093493"/>
          </a:xfrm>
          <a:prstGeom prst="roundRect">
            <a:avLst/>
          </a:prstGeom>
          <a:solidFill>
            <a:srgbClr val="00B0F0"/>
          </a:solidFill>
          <a:ln>
            <a:solidFill>
              <a:schemeClr val="accent3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แหล่งท่องเที่ยว</a:t>
            </a:r>
          </a:p>
          <a:p>
            <a:pPr lvl="0" algn="ctr"/>
            <a:r>
              <a:rPr lang="th-TH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เชิงเกษตร </a:t>
            </a:r>
          </a:p>
        </p:txBody>
      </p:sp>
      <p:sp>
        <p:nvSpPr>
          <p:cNvPr id="3" name="ลูกศรลง 2"/>
          <p:cNvSpPr/>
          <p:nvPr/>
        </p:nvSpPr>
        <p:spPr>
          <a:xfrm>
            <a:off x="1804196" y="3688155"/>
            <a:ext cx="348916" cy="571738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260034" y="3013501"/>
            <a:ext cx="16353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สรุปรวม</a:t>
            </a:r>
            <a:endParaRPr lang="th-TH" sz="4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3" name="ลูกศรลง 22"/>
          <p:cNvSpPr/>
          <p:nvPr/>
        </p:nvSpPr>
        <p:spPr>
          <a:xfrm>
            <a:off x="5929797" y="3688155"/>
            <a:ext cx="348916" cy="571738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5385635" y="3013501"/>
            <a:ext cx="16353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สรุปรวม</a:t>
            </a:r>
            <a:endParaRPr lang="th-TH" sz="4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5" name="ลูกศรลง 24"/>
          <p:cNvSpPr/>
          <p:nvPr/>
        </p:nvSpPr>
        <p:spPr>
          <a:xfrm>
            <a:off x="10018619" y="3729543"/>
            <a:ext cx="348916" cy="571738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9474457" y="3054889"/>
            <a:ext cx="16353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สรุปรวม</a:t>
            </a:r>
            <a:endParaRPr lang="th-TH" sz="4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xmlns="" id="{90DCA56C-7A25-4BD4-AA72-5256E68BE4CB}"/>
              </a:ext>
            </a:extLst>
          </p:cNvPr>
          <p:cNvSpPr txBox="1">
            <a:spLocks/>
          </p:cNvSpPr>
          <p:nvPr/>
        </p:nvSpPr>
        <p:spPr>
          <a:xfrm>
            <a:off x="0" y="6390645"/>
            <a:ext cx="12192000" cy="46976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นำเสนอ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5183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y Invention_SL - v4" id="{967A0141-51FB-47EA-A223-61446FEA6A0D}" vid="{99189E50-2190-49F7-9BBD-B37E57739D5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0ECC70E-6674-4337-B48B-AF4F8832F1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BAE40F-4B14-4E0B-9265-745AD5E2D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6B76F2-1AE1-4A2A-A5B3-D462CC5E81F8}">
  <ds:schemaRefs>
    <ds:schemaRef ds:uri="fb0879af-3eba-417a-a55a-ffe6dcd6ca77"/>
    <ds:schemaRef ds:uri="http://schemas.openxmlformats.org/package/2006/metadata/core-properties"/>
    <ds:schemaRef ds:uri="http://schemas.microsoft.com/office/infopath/2007/PartnerControls"/>
    <ds:schemaRef ds:uri="6dc4bcd6-49db-4c07-9060-8acfc67cef9f"/>
    <ds:schemaRef ds:uri="http://schemas.microsoft.com/office/2006/documentManagement/types"/>
    <ds:schemaRef ds:uri="http://purl.org/dc/elements/1.1/"/>
    <ds:schemaRef ds:uri="http://purl.org/dc/terms/"/>
    <ds:schemaRef ds:uri="http://schemas.microsoft.com/sharepoint/v3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298</Words>
  <Application>Microsoft Office PowerPoint</Application>
  <PresentationFormat>แบบจอกว้าง</PresentationFormat>
  <Paragraphs>79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6" baseType="lpstr">
      <vt:lpstr>Arial</vt:lpstr>
      <vt:lpstr>Calibri</vt:lpstr>
      <vt:lpstr>Gill Sans MT</vt:lpstr>
      <vt:lpstr>TH Sarabun New</vt:lpstr>
      <vt:lpstr>TH SarabunPSK</vt:lpstr>
      <vt:lpstr>Gallery</vt:lpstr>
      <vt:lpstr>แนวทาง การดำเนินงาน ศพก.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แนวทาง การดำเนินงาน ศพก.  ปี 64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2018-11-05T06:18:30Z</dcterms:created>
  <dcterms:modified xsi:type="dcterms:W3CDTF">2020-12-03T03:59:54Z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