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EE841A"/>
    <a:srgbClr val="FE86D6"/>
    <a:srgbClr val="A0E622"/>
    <a:srgbClr val="17E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5220" autoAdjust="0"/>
  </p:normalViewPr>
  <p:slideViewPr>
    <p:cSldViewPr snapToGrid="0">
      <p:cViewPr varScale="1">
        <p:scale>
          <a:sx n="82" d="100"/>
          <a:sy n="82" d="100"/>
        </p:scale>
        <p:origin x="4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เพศ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89-4D34-A66A-99FC7F445F9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89-4D34-A66A-99FC7F445F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84.24</c:v>
                </c:pt>
                <c:pt idx="1">
                  <c:v>15.76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34-4B60-844D-A7911B5E1327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 sz="2400" b="1" dirty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เรื่องที่ศึกษาดูงาน</a:t>
            </a:r>
            <a:r>
              <a:rPr lang="th-TH" sz="2400" b="1" baseline="0" dirty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ณ </a:t>
            </a:r>
            <a:r>
              <a:rPr lang="en-US" sz="2400" b="1" baseline="0" dirty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AIC</a:t>
            </a:r>
            <a:endParaRPr lang="th-TH" sz="2400" b="1" dirty="0">
              <a:solidFill>
                <a:schemeClr val="tx1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c:rich>
      </c:tx>
      <c:layout>
        <c:manualLayout>
          <c:xMode val="edge"/>
          <c:yMode val="edge"/>
          <c:x val="0.40339086614173236"/>
          <c:y val="2.1578037084149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C16-4503-A0DA-2EA4426A230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C16-4503-A0DA-2EA4426A230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C16-4503-A0DA-2EA4426A230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C16-4503-A0DA-2EA4426A2303}"/>
              </c:ext>
            </c:extLst>
          </c:dPt>
          <c:dPt>
            <c:idx val="4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C16-4503-A0DA-2EA4426A2303}"/>
              </c:ext>
            </c:extLst>
          </c:dPt>
          <c:dPt>
            <c:idx val="6"/>
            <c:invertIfNegative val="0"/>
            <c:bubble3D val="0"/>
            <c:spPr>
              <a:solidFill>
                <a:srgbClr val="A0E6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C16-4503-A0DA-2EA4426A2303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2C16-4503-A0DA-2EA4426A2303}"/>
              </c:ext>
            </c:extLst>
          </c:dPt>
          <c:dPt>
            <c:idx val="8"/>
            <c:invertIfNegative val="0"/>
            <c:bubble3D val="0"/>
            <c:spPr>
              <a:solidFill>
                <a:srgbClr val="EE841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16-4503-A0DA-2EA4426A2303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2C16-4503-A0DA-2EA4426A230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61BD973-C6C9-4262-809C-E9FE61D6200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C16-4503-A0DA-2EA4426A230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29A0E7-FCF2-4E90-A457-D71063F2387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2C16-4503-A0DA-2EA4426A230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2C16-4503-A0DA-2EA4426A230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2C16-4503-A0DA-2EA4426A230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C16-4503-A0DA-2EA4426A230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2C16-4503-A0DA-2EA4426A230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61E6419-65C4-4BEC-BAE0-E12223CDDC5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C16-4503-A0DA-2EA4426A230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B6A03D0-DEA7-40B2-883E-7674E0FAB21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2C16-4503-A0DA-2EA4426A230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D901427-9886-4734-A307-7A432EB0E65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C16-4503-A0DA-2EA4426A230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77F9BFB-986A-4131-881F-C7A27B8766E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2C16-4503-A0DA-2EA4426A23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การลดต้นทุนการผลิต</c:v>
                </c:pt>
                <c:pt idx="1">
                  <c:v>การเพิ่มประสิทธิภาพการผลิต</c:v>
                </c:pt>
                <c:pt idx="2">
                  <c:v>การจัดการดินและปุ๋ย</c:v>
                </c:pt>
                <c:pt idx="3">
                  <c:v>เทคโนโลยีการผลิต</c:v>
                </c:pt>
                <c:pt idx="4">
                  <c:v>เทคโนโลยีนวัตกรรม</c:v>
                </c:pt>
                <c:pt idx="5">
                  <c:v>การแปรรูปสินค้า</c:v>
                </c:pt>
                <c:pt idx="6">
                  <c:v>การท่องเที่ยว</c:v>
                </c:pt>
                <c:pt idx="7">
                  <c:v>การตลาด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15</c:v>
                </c:pt>
                <c:pt idx="1">
                  <c:v>11</c:v>
                </c:pt>
                <c:pt idx="2">
                  <c:v>15</c:v>
                </c:pt>
                <c:pt idx="3">
                  <c:v>30</c:v>
                </c:pt>
                <c:pt idx="4">
                  <c:v>19</c:v>
                </c:pt>
                <c:pt idx="5">
                  <c:v>3</c:v>
                </c:pt>
                <c:pt idx="6">
                  <c:v>1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6-4503-A0DA-2EA4426A23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703136"/>
        <c:axId val="217703528"/>
      </c:barChart>
      <c:catAx>
        <c:axId val="21770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endParaRPr lang="en-US"/>
          </a:p>
        </c:txPr>
        <c:crossAx val="217703528"/>
        <c:crosses val="autoZero"/>
        <c:auto val="1"/>
        <c:lblAlgn val="ctr"/>
        <c:lblOffset val="100"/>
        <c:noMultiLvlLbl val="0"/>
      </c:catAx>
      <c:valAx>
        <c:axId val="217703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177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/>
              <a:t>หน่วยงานที่สนับสนุนงบประมาณ </a:t>
            </a:r>
          </a:p>
        </c:rich>
      </c:tx>
      <c:layout>
        <c:manualLayout>
          <c:xMode val="edge"/>
          <c:yMode val="edge"/>
          <c:x val="0.11637991936237739"/>
          <c:y val="2.0974020290300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การถ่ายทอดความรู้และฝึกปฏิบัติ จาก AIC สู่ ศพก.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F74-43B2-9434-6997B50FEAF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F74-43B2-9434-6997B50FEAF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0F74-43B2-9434-6997B50FEAFE}"/>
              </c:ext>
            </c:extLst>
          </c:dPt>
          <c:dLbls>
            <c:dLbl>
              <c:idx val="0"/>
              <c:layout>
                <c:manualLayout>
                  <c:x val="-0.2106529931085635"/>
                  <c:y val="-2.010670876884702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5C1C3B9-A897-421F-84DE-E5789C91CB7D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74-43B2-9434-6997B50FEAFE}"/>
                </c:ext>
              </c:extLst>
            </c:dLbl>
            <c:dLbl>
              <c:idx val="1"/>
              <c:layout>
                <c:manualLayout>
                  <c:x val="0.18030032993690895"/>
                  <c:y val="-0.3100521708111000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359C986E-7564-4968-9D0D-70CF54BEEB21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F74-43B2-9434-6997B50FEA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59D5645C-D401-4ECD-813B-9C89886AA006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F74-43B2-9434-6997B50FEAFE}"/>
                </c:ext>
              </c:extLst>
            </c:dLbl>
            <c:dLbl>
              <c:idx val="4"/>
              <c:layout>
                <c:manualLayout>
                  <c:x val="7.739771266219081E-2"/>
                  <c:y val="0.1107009891920488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4247B1A-BFFE-437C-9022-8670BE46F5D3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F74-43B2-9434-6997B50FEA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กรมส่งเสริมการเกษตร</c:v>
                </c:pt>
                <c:pt idx="1">
                  <c:v>หน่วยงานภายในสังกัด กษ.</c:v>
                </c:pt>
                <c:pt idx="2">
                  <c:v>หน่วยงานอื่นๆ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43.94</c:v>
                </c:pt>
                <c:pt idx="1">
                  <c:v>23.23</c:v>
                </c:pt>
                <c:pt idx="2" formatCode="General">
                  <c:v>32.83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74-43B2-9434-6997B50FEAF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/>
              <a:t>กิจกรรมที่กรมส่งเสริมการเกษตรสนับสนุนงบประมาณ</a:t>
            </a:r>
          </a:p>
        </c:rich>
      </c:tx>
      <c:layout>
        <c:manualLayout>
          <c:xMode val="edge"/>
          <c:yMode val="edge"/>
          <c:x val="0.18253029760187728"/>
          <c:y val="2.9764942337959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E2-4264-A552-21EA6D10DE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E2-4264-A552-21EA6D10DE9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E2-4264-A552-21EA6D10DE9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E2-4264-A552-21EA6D10DE9A}"/>
              </c:ext>
            </c:extLst>
          </c:dPt>
          <c:dPt>
            <c:idx val="4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E2-4264-A552-21EA6D10DE9A}"/>
              </c:ext>
            </c:extLst>
          </c:dPt>
          <c:dPt>
            <c:idx val="8"/>
            <c:invertIfNegative val="0"/>
            <c:bubble3D val="0"/>
            <c:spPr>
              <a:solidFill>
                <a:srgbClr val="EE841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6E2-4264-A552-21EA6D10DE9A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6E2-4264-A552-21EA6D10DE9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61BD973-C6C9-4262-809C-E9FE61D6200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E2-4264-A552-21EA6D10DE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29A0E7-FCF2-4E90-A457-D71063F2387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E2-4264-A552-21EA6D10DE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6E2-4264-A552-21EA6D10DE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6E2-4264-A552-21EA6D10DE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6E2-4264-A552-21EA6D10DE9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A6E2-4264-A552-21EA6D10DE9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D901427-9886-4734-A307-7A432EB0E65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6E2-4264-A552-21EA6D10DE9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77F9BFB-986A-4131-881F-C7A27B8766E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6E2-4264-A552-21EA6D10DE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พัฒนา ศพก.</c:v>
                </c:pt>
                <c:pt idx="1">
                  <c:v>พัฒนาเกษตรกรผู้นำ</c:v>
                </c:pt>
                <c:pt idx="2">
                  <c:v>เทคโนโลยีการผลิต</c:v>
                </c:pt>
                <c:pt idx="3">
                  <c:v>สนับสนุนปัจจัยการผลิต</c:v>
                </c:pt>
                <c:pt idx="4">
                  <c:v>การจัดการดินและปุ๋ย</c:v>
                </c:pt>
                <c:pt idx="5">
                  <c:v>เทคโนโลยีนวัตกรรม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33</c:v>
                </c:pt>
                <c:pt idx="1">
                  <c:v>79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6E2-4264-A552-21EA6D10DE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899912"/>
        <c:axId val="85898344"/>
      </c:barChart>
      <c:catAx>
        <c:axId val="85899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endParaRPr lang="en-US"/>
          </a:p>
        </c:txPr>
        <c:crossAx val="85898344"/>
        <c:crosses val="autoZero"/>
        <c:auto val="1"/>
        <c:lblAlgn val="ctr"/>
        <c:lblOffset val="100"/>
        <c:noMultiLvlLbl val="0"/>
      </c:catAx>
      <c:valAx>
        <c:axId val="858983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85899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/>
              <a:t>กิจกรรมที่หน่วยงานอื่นๆ สนับสนุนงบประมาณ</a:t>
            </a:r>
          </a:p>
        </c:rich>
      </c:tx>
      <c:layout>
        <c:manualLayout>
          <c:xMode val="edge"/>
          <c:yMode val="edge"/>
          <c:x val="0.18253029760187728"/>
          <c:y val="2.9764942337959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E2-4264-A552-21EA6D10DE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E2-4264-A552-21EA6D10DE9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E2-4264-A552-21EA6D10DE9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E2-4264-A552-21EA6D10DE9A}"/>
              </c:ext>
            </c:extLst>
          </c:dPt>
          <c:dPt>
            <c:idx val="4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E2-4264-A552-21EA6D10DE9A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6E2-4264-A552-21EA6D10DE9A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6E2-4264-A552-21EA6D10DE9A}"/>
              </c:ext>
            </c:extLst>
          </c:dPt>
          <c:dPt>
            <c:idx val="8"/>
            <c:invertIfNegative val="0"/>
            <c:bubble3D val="0"/>
            <c:spPr>
              <a:solidFill>
                <a:srgbClr val="EE841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6E2-4264-A552-21EA6D10DE9A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6E2-4264-A552-21EA6D10DE9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61BD973-C6C9-4262-809C-E9FE61D6200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E2-4264-A552-21EA6D10DE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29A0E7-FCF2-4E90-A457-D71063F2387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E2-4264-A552-21EA6D10DE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6E2-4264-A552-21EA6D10DE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6E2-4264-A552-21EA6D10DE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6E2-4264-A552-21EA6D10DE9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A6E2-4264-A552-21EA6D10DE9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09C36B5-C12E-4B5A-B0D1-26BD5001E63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6E2-4264-A552-21EA6D10DE9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ECC5321-5B66-4D3F-BF71-76F9BBD40C4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6E2-4264-A552-21EA6D10DE9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D901427-9886-4734-A307-7A432EB0E65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6E2-4264-A552-21EA6D10DE9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77F9BFB-986A-4131-881F-C7A27B8766E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6E2-4264-A552-21EA6D10DE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พัฒนา ศพก.</c:v>
                </c:pt>
                <c:pt idx="1">
                  <c:v>การอบรม</c:v>
                </c:pt>
                <c:pt idx="2">
                  <c:v>เทคโนโลยีการผลิต</c:v>
                </c:pt>
                <c:pt idx="3">
                  <c:v>การพิ่มประสิทธิภาพการผลิต</c:v>
                </c:pt>
                <c:pt idx="4">
                  <c:v>การแปรูป</c:v>
                </c:pt>
                <c:pt idx="5">
                  <c:v>การจัดการดินและปุ๋ย</c:v>
                </c:pt>
                <c:pt idx="6">
                  <c:v>เทคโนโลยีนวัตกรรม</c:v>
                </c:pt>
                <c:pt idx="7">
                  <c:v>การท่องเที่ยวเชิงเกษตร</c:v>
                </c:pt>
                <c:pt idx="8">
                  <c:v>การตลาด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12</c:v>
                </c:pt>
                <c:pt idx="1">
                  <c:v>11</c:v>
                </c:pt>
                <c:pt idx="2">
                  <c:v>6</c:v>
                </c:pt>
                <c:pt idx="3">
                  <c:v>3</c:v>
                </c:pt>
                <c:pt idx="4">
                  <c:v>6</c:v>
                </c:pt>
                <c:pt idx="5">
                  <c:v>3</c:v>
                </c:pt>
                <c:pt idx="6">
                  <c:v>6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6E2-4264-A552-21EA6D10DE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6843488"/>
        <c:axId val="246843880"/>
      </c:barChart>
      <c:catAx>
        <c:axId val="24684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endParaRPr lang="en-US"/>
          </a:p>
        </c:txPr>
        <c:crossAx val="246843880"/>
        <c:crosses val="autoZero"/>
        <c:auto val="1"/>
        <c:lblAlgn val="ctr"/>
        <c:lblOffset val="100"/>
        <c:noMultiLvlLbl val="0"/>
      </c:catAx>
      <c:valAx>
        <c:axId val="246843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4684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/>
              <a:t>กิจกรรมที่หน่วยงานภายในสังกัดกระทรวงเกษตรสนับสนุนงบประมาณ</a:t>
            </a:r>
          </a:p>
        </c:rich>
      </c:tx>
      <c:layout>
        <c:manualLayout>
          <c:xMode val="edge"/>
          <c:yMode val="edge"/>
          <c:x val="0.18253029760187728"/>
          <c:y val="2.9764942337959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F2-47C4-B14B-065A6126C85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F2-47C4-B14B-065A6126C85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BF2-47C4-B14B-065A6126C85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BF2-47C4-B14B-065A6126C855}"/>
              </c:ext>
            </c:extLst>
          </c:dPt>
          <c:dPt>
            <c:idx val="4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BF2-47C4-B14B-065A6126C855}"/>
              </c:ext>
            </c:extLst>
          </c:dPt>
          <c:dPt>
            <c:idx val="8"/>
            <c:invertIfNegative val="0"/>
            <c:bubble3D val="0"/>
            <c:spPr>
              <a:solidFill>
                <a:srgbClr val="EE841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BF2-47C4-B14B-065A6126C855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BF2-47C4-B14B-065A6126C85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61BD973-C6C9-4262-809C-E9FE61D6200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F2-47C4-B14B-065A6126C8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29A0E7-FCF2-4E90-A457-D71063F2387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F2-47C4-B14B-065A6126C8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BF2-47C4-B14B-065A6126C8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BF2-47C4-B14B-065A6126C85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BF2-47C4-B14B-065A6126C85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D901427-9886-4734-A307-7A432EB0E65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BF2-47C4-B14B-065A6126C85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77F9BFB-986A-4131-881F-C7A27B8766E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BF2-47C4-B14B-065A6126C8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การประสานงาน</c:v>
                </c:pt>
                <c:pt idx="1">
                  <c:v>การจัดการดินและปุ๋ย</c:v>
                </c:pt>
                <c:pt idx="2">
                  <c:v>สนับสนุนปัจจัยการผลิต</c:v>
                </c:pt>
                <c:pt idx="3">
                  <c:v>พัฒนา ศพก.</c:v>
                </c:pt>
                <c:pt idx="4">
                  <c:v>การฝึกอาชีพ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15</c:v>
                </c:pt>
                <c:pt idx="1">
                  <c:v>4</c:v>
                </c:pt>
                <c:pt idx="2">
                  <c:v>20</c:v>
                </c:pt>
                <c:pt idx="3">
                  <c:v>11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BF2-47C4-B14B-065A6126C8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6844664"/>
        <c:axId val="246845056"/>
      </c:barChart>
      <c:catAx>
        <c:axId val="246844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endParaRPr lang="en-US"/>
          </a:p>
        </c:txPr>
        <c:crossAx val="246845056"/>
        <c:crosses val="autoZero"/>
        <c:auto val="1"/>
        <c:lblAlgn val="ctr"/>
        <c:lblOffset val="100"/>
        <c:noMultiLvlLbl val="0"/>
      </c:catAx>
      <c:valAx>
        <c:axId val="2468450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46844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 sz="2000" dirty="0">
                <a:solidFill>
                  <a:srgbClr val="FF0000"/>
                </a:solidFill>
              </a:rPr>
              <a:t>ข้อเสนอแนะ</a:t>
            </a:r>
            <a:r>
              <a:rPr lang="th-TH" sz="2000" dirty="0"/>
              <a:t>ในการเชื่อมโยงการดำเนินงานระหว่าง </a:t>
            </a:r>
            <a:r>
              <a:rPr lang="th-TH" sz="2000" dirty="0" err="1"/>
              <a:t>ศพก</a:t>
            </a:r>
            <a:r>
              <a:rPr lang="th-TH" sz="2000" dirty="0"/>
              <a:t>. กับ </a:t>
            </a:r>
            <a:r>
              <a:rPr lang="en-US" sz="2000" dirty="0"/>
              <a:t>AIC</a:t>
            </a:r>
            <a:endParaRPr lang="th-TH" sz="2000" dirty="0"/>
          </a:p>
        </c:rich>
      </c:tx>
      <c:layout>
        <c:manualLayout>
          <c:xMode val="edge"/>
          <c:yMode val="edge"/>
          <c:x val="0.2505996465788311"/>
          <c:y val="5.9488387340604003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E2-4264-A552-21EA6D10DE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E2-4264-A552-21EA6D10DE9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E2-4264-A552-21EA6D10DE9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E2-4264-A552-21EA6D10DE9A}"/>
              </c:ext>
            </c:extLst>
          </c:dPt>
          <c:dPt>
            <c:idx val="4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E2-4264-A552-21EA6D10DE9A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6E2-4264-A552-21EA6D10DE9A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6E2-4264-A552-21EA6D10DE9A}"/>
              </c:ext>
            </c:extLst>
          </c:dPt>
          <c:dPt>
            <c:idx val="8"/>
            <c:invertIfNegative val="0"/>
            <c:bubble3D val="0"/>
            <c:spPr>
              <a:solidFill>
                <a:srgbClr val="EE841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6E2-4264-A552-21EA6D10DE9A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6E2-4264-A552-21EA6D10DE9A}"/>
              </c:ext>
            </c:extLst>
          </c:dPt>
          <c:dPt>
            <c:idx val="10"/>
            <c:invertIfNegative val="0"/>
            <c:bubble3D val="0"/>
            <c:spPr>
              <a:solidFill>
                <a:srgbClr val="A0E6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16-444B-9ACE-D4E70447D816}"/>
              </c:ext>
            </c:extLst>
          </c:dPt>
          <c:dPt>
            <c:idx val="1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416-444B-9ACE-D4E70447D81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61BD973-C6C9-4262-809C-E9FE61D6200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E2-4264-A552-21EA6D10DE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29A0E7-FCF2-4E90-A457-D71063F2387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E2-4264-A552-21EA6D10DE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6E2-4264-A552-21EA6D10DE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6E2-4264-A552-21EA6D10DE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6E2-4264-A552-21EA6D10DE9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A6E2-4264-A552-21EA6D10DE9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09C36B5-C12E-4B5A-B0D1-26BD5001E63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6E2-4264-A552-21EA6D10DE9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ECC5321-5B66-4D3F-BF71-76F9BBD40C4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6E2-4264-A552-21EA6D10DE9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D901427-9886-4734-A307-7A432EB0E65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6E2-4264-A552-21EA6D10DE9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77F9BFB-986A-4131-881F-C7A27B8766E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6E2-4264-A552-21EA6D10DE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สนับสนุนงบประมาณ</c:v>
                </c:pt>
                <c:pt idx="1">
                  <c:v>ควรเพิ่มการประชาสัมพันธ์ให้รู้จัก AIC</c:v>
                </c:pt>
                <c:pt idx="2">
                  <c:v>สนับสนุนองค์ความรู้/เทคโนโลยี</c:v>
                </c:pt>
                <c:pt idx="3">
                  <c:v>สนับสนุนตรงความต้องการ</c:v>
                </c:pt>
                <c:pt idx="4">
                  <c:v>ปฏิบัติการตามมาตรการป้องกัน Covid-19</c:v>
                </c:pt>
                <c:pt idx="5">
                  <c:v>สร้างความเชื่อมั่น</c:v>
                </c:pt>
                <c:pt idx="6">
                  <c:v>สำรวจความต้องการ</c:v>
                </c:pt>
                <c:pt idx="7">
                  <c:v>การวางแผนการทำงานที่ชัดเจน</c:v>
                </c:pt>
                <c:pt idx="8">
                  <c:v>ความพร้อมของสาธารณูปโภค</c:v>
                </c:pt>
                <c:pt idx="9">
                  <c:v>พัฒนาตามศักยภาพ</c:v>
                </c:pt>
                <c:pt idx="10">
                  <c:v>ต้องการเชื่อมโยง AIC </c:v>
                </c:pt>
                <c:pt idx="11">
                  <c:v>การบูรณาการร่วมกัน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9.2165898617511512</c:v>
                </c:pt>
                <c:pt idx="1">
                  <c:v>29.953917050691246</c:v>
                </c:pt>
                <c:pt idx="2">
                  <c:v>10.138248847926267</c:v>
                </c:pt>
                <c:pt idx="3">
                  <c:v>5.9907834101382491</c:v>
                </c:pt>
                <c:pt idx="4">
                  <c:v>1</c:v>
                </c:pt>
                <c:pt idx="5">
                  <c:v>1</c:v>
                </c:pt>
                <c:pt idx="6">
                  <c:v>7.3732718894009217</c:v>
                </c:pt>
                <c:pt idx="7">
                  <c:v>1.3824884792626728</c:v>
                </c:pt>
                <c:pt idx="8">
                  <c:v>1</c:v>
                </c:pt>
                <c:pt idx="9">
                  <c:v>1.3824884792626728</c:v>
                </c:pt>
                <c:pt idx="10">
                  <c:v>5.5299539170506913</c:v>
                </c:pt>
                <c:pt idx="11">
                  <c:v>27.649769585253456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6E2-4264-A552-21EA6D10DE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7400408"/>
        <c:axId val="247400800"/>
      </c:barChart>
      <c:catAx>
        <c:axId val="247400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endParaRPr lang="en-US"/>
          </a:p>
        </c:txPr>
        <c:crossAx val="247400800"/>
        <c:crosses val="autoZero"/>
        <c:auto val="1"/>
        <c:lblAlgn val="ctr"/>
        <c:lblOffset val="100"/>
        <c:noMultiLvlLbl val="0"/>
      </c:catAx>
      <c:valAx>
        <c:axId val="247400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47400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 sz="2000" dirty="0">
                <a:solidFill>
                  <a:srgbClr val="FF0000"/>
                </a:solidFill>
              </a:rPr>
              <a:t>ปัญหา อุปสรรค</a:t>
            </a:r>
            <a:r>
              <a:rPr lang="th-TH" sz="2000" dirty="0"/>
              <a:t>ในการเชื่อมโยงการดำเนินงานระหว่าง </a:t>
            </a:r>
            <a:r>
              <a:rPr lang="th-TH" sz="2000" dirty="0" err="1"/>
              <a:t>ศพก</a:t>
            </a:r>
            <a:r>
              <a:rPr lang="th-TH" sz="2000" dirty="0"/>
              <a:t>. กับ </a:t>
            </a:r>
            <a:r>
              <a:rPr lang="en-US" sz="2000" dirty="0"/>
              <a:t>AIC</a:t>
            </a:r>
            <a:endParaRPr lang="th-TH" sz="2000" dirty="0"/>
          </a:p>
        </c:rich>
      </c:tx>
      <c:layout>
        <c:manualLayout>
          <c:xMode val="edge"/>
          <c:yMode val="edge"/>
          <c:x val="0.18643612115183944"/>
          <c:y val="1.1202149850600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F2-47C4-B14B-065A6126C85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F2-47C4-B14B-065A6126C85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BF2-47C4-B14B-065A6126C85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BF2-47C4-B14B-065A6126C855}"/>
              </c:ext>
            </c:extLst>
          </c:dPt>
          <c:dPt>
            <c:idx val="4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BF2-47C4-B14B-065A6126C855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BF2-47C4-B14B-065A6126C855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16-46C7-ABE3-D16F639D20FF}"/>
              </c:ext>
            </c:extLst>
          </c:dPt>
          <c:dPt>
            <c:idx val="7"/>
            <c:invertIfNegative val="0"/>
            <c:bubble3D val="0"/>
            <c:spPr>
              <a:solidFill>
                <a:srgbClr val="A0E6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816-46C7-ABE3-D16F639D20FF}"/>
              </c:ext>
            </c:extLst>
          </c:dPt>
          <c:dPt>
            <c:idx val="8"/>
            <c:invertIfNegative val="0"/>
            <c:bubble3D val="0"/>
            <c:spPr>
              <a:solidFill>
                <a:srgbClr val="17ECF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BF2-47C4-B14B-065A6126C855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BF2-47C4-B14B-065A6126C855}"/>
              </c:ext>
            </c:extLst>
          </c:dPt>
          <c:dPt>
            <c:idx val="1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16-46C7-ABE3-D16F639D20F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61BD973-C6C9-4262-809C-E9FE61D6200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F2-47C4-B14B-065A6126C8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29A0E7-FCF2-4E90-A457-D71063F2387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F2-47C4-B14B-065A6126C8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BF2-47C4-B14B-065A6126C8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BF2-47C4-B14B-065A6126C85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BF2-47C4-B14B-065A6126C85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D901427-9886-4734-A307-7A432EB0E65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BF2-47C4-B14B-065A6126C85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77F9BFB-986A-4131-881F-C7A27B8766E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BF2-47C4-B14B-065A6126C8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ขาดงบประมาณสนับสนุน</c:v>
                </c:pt>
                <c:pt idx="1">
                  <c:v>ขาดการประชาสัมพันธ์ให้รู้จัก AIC</c:v>
                </c:pt>
                <c:pt idx="2">
                  <c:v>ยังไม่เคยดำเนินงานร่วมกัน</c:v>
                </c:pt>
                <c:pt idx="3">
                  <c:v>เทคโนโลยีไม่ตรงความต้องการ</c:v>
                </c:pt>
                <c:pt idx="4">
                  <c:v>ความไม่พร้อมของสาธารณูปโภค/สถานที่</c:v>
                </c:pt>
                <c:pt idx="5">
                  <c:v>สถานการณ์Covid-19</c:v>
                </c:pt>
                <c:pt idx="6">
                  <c:v>ความพร้อมของบุคลากร</c:v>
                </c:pt>
                <c:pt idx="7">
                  <c:v>ขาดองค์ความรู้</c:v>
                </c:pt>
                <c:pt idx="8">
                  <c:v>ระยะทาง</c:v>
                </c:pt>
                <c:pt idx="9">
                  <c:v>เกษตรกรสูงอายุ</c:v>
                </c:pt>
                <c:pt idx="10">
                  <c:v>แนวทางการดำเนินงานไม่ชัดเจน</c:v>
                </c:pt>
                <c:pt idx="11">
                  <c:v>ขาดการบูรณาการร่วมกัน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5.343511450381679</c:v>
                </c:pt>
                <c:pt idx="1">
                  <c:v>27.099236641221374</c:v>
                </c:pt>
                <c:pt idx="2">
                  <c:v>3.4351145038167941</c:v>
                </c:pt>
                <c:pt idx="3">
                  <c:v>5.343511450381679</c:v>
                </c:pt>
                <c:pt idx="4">
                  <c:v>8.0152671755725198</c:v>
                </c:pt>
                <c:pt idx="5">
                  <c:v>3.053435114503817</c:v>
                </c:pt>
                <c:pt idx="6">
                  <c:v>4.5801526717557248</c:v>
                </c:pt>
                <c:pt idx="7">
                  <c:v>13.740458015267176</c:v>
                </c:pt>
                <c:pt idx="8">
                  <c:v>2.2900763358778624</c:v>
                </c:pt>
                <c:pt idx="9">
                  <c:v>1.5267175572519085</c:v>
                </c:pt>
                <c:pt idx="10">
                  <c:v>3.053435114503817</c:v>
                </c:pt>
                <c:pt idx="11">
                  <c:v>22.519083969465647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BF2-47C4-B14B-065A6126C8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7401584"/>
        <c:axId val="247401976"/>
      </c:barChart>
      <c:catAx>
        <c:axId val="24740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endParaRPr lang="en-US"/>
          </a:p>
        </c:txPr>
        <c:crossAx val="247401976"/>
        <c:crosses val="autoZero"/>
        <c:auto val="1"/>
        <c:lblAlgn val="ctr"/>
        <c:lblOffset val="100"/>
        <c:noMultiLvlLbl val="0"/>
      </c:catAx>
      <c:valAx>
        <c:axId val="247401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4740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/>
              <a:t>การเชื่อมโยงอื่นๆ </a:t>
            </a:r>
          </a:p>
        </c:rich>
      </c:tx>
      <c:layout>
        <c:manualLayout>
          <c:xMode val="edge"/>
          <c:yMode val="edge"/>
          <c:x val="0.39618420725800441"/>
          <c:y val="2.6878578888097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7ECF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F2-47C4-B14B-065A6126C855}"/>
              </c:ext>
            </c:extLst>
          </c:dPt>
          <c:dPt>
            <c:idx val="1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F2-47C4-B14B-065A6126C85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BF2-47C4-B14B-065A6126C855}"/>
              </c:ext>
            </c:extLst>
          </c:dPt>
          <c:dPt>
            <c:idx val="3"/>
            <c:invertIfNegative val="0"/>
            <c:bubble3D val="0"/>
            <c:spPr>
              <a:solidFill>
                <a:srgbClr val="A0E6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BF2-47C4-B14B-065A6126C855}"/>
              </c:ext>
            </c:extLst>
          </c:dPt>
          <c:dPt>
            <c:idx val="4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BF2-47C4-B14B-065A6126C855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BF2-47C4-B14B-065A6126C855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16-46C7-ABE3-D16F639D20FF}"/>
              </c:ext>
            </c:extLst>
          </c:dPt>
          <c:dPt>
            <c:idx val="7"/>
            <c:invertIfNegative val="0"/>
            <c:bubble3D val="0"/>
            <c:spPr>
              <a:solidFill>
                <a:srgbClr val="A0E6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816-46C7-ABE3-D16F639D20FF}"/>
              </c:ext>
            </c:extLst>
          </c:dPt>
          <c:dPt>
            <c:idx val="8"/>
            <c:invertIfNegative val="0"/>
            <c:bubble3D val="0"/>
            <c:spPr>
              <a:solidFill>
                <a:srgbClr val="17ECF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BF2-47C4-B14B-065A6126C855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BF2-47C4-B14B-065A6126C855}"/>
              </c:ext>
            </c:extLst>
          </c:dPt>
          <c:dPt>
            <c:idx val="1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16-46C7-ABE3-D16F639D20F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61BD973-C6C9-4262-809C-E9FE61D6200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F2-47C4-B14B-065A6126C8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29A0E7-FCF2-4E90-A457-D71063F2387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F2-47C4-B14B-065A6126C8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BF2-47C4-B14B-065A6126C8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BF2-47C4-B14B-065A6126C85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BF2-47C4-B14B-065A6126C85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D901427-9886-4734-A307-7A432EB0E65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BF2-47C4-B14B-065A6126C85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77F9BFB-986A-4131-881F-C7A27B8766E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BF2-47C4-B14B-065A6126C8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Smart Farmer</c:v>
                </c:pt>
                <c:pt idx="1">
                  <c:v>Young Smart Farmer</c:v>
                </c:pt>
                <c:pt idx="2">
                  <c:v>วิสาหกิจชุมชน</c:v>
                </c:pt>
                <c:pt idx="3">
                  <c:v>อื่นๆ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60</c:v>
                </c:pt>
                <c:pt idx="1">
                  <c:v>50</c:v>
                </c:pt>
                <c:pt idx="2">
                  <c:v>60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BF2-47C4-B14B-065A6126C8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7402760"/>
        <c:axId val="247403152"/>
      </c:barChart>
      <c:catAx>
        <c:axId val="24740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endParaRPr lang="en-US"/>
          </a:p>
        </c:txPr>
        <c:crossAx val="247403152"/>
        <c:crosses val="autoZero"/>
        <c:auto val="1"/>
        <c:lblAlgn val="ctr"/>
        <c:lblOffset val="100"/>
        <c:noMultiLvlLbl val="0"/>
      </c:catAx>
      <c:valAx>
        <c:axId val="2474031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47402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 dirty="0"/>
              <a:t>การเชื่อมโยงการดำเนินงาน</a:t>
            </a:r>
          </a:p>
          <a:p>
            <a:pPr>
              <a:defRPr/>
            </a:pPr>
            <a:r>
              <a:rPr lang="th-TH" dirty="0"/>
              <a:t>ของศูนย์เครือข่าย สู่ </a:t>
            </a:r>
            <a:r>
              <a:rPr lang="en-US" dirty="0"/>
              <a:t>AIC</a:t>
            </a:r>
            <a:endParaRPr lang="th-TH" dirty="0"/>
          </a:p>
        </c:rich>
      </c:tx>
      <c:layout>
        <c:manualLayout>
          <c:xMode val="edge"/>
          <c:yMode val="edge"/>
          <c:x val="0.26762851072187405"/>
          <c:y val="3.53181471429456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การถ่ายทอดความรู้และฝึกปฏิบัติ จาก AIC สู่ ศพก.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F74-43B2-9434-6997B50FEAF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F74-43B2-9434-6997B50FEAFE}"/>
              </c:ext>
            </c:extLst>
          </c:dPt>
          <c:dLbls>
            <c:dLbl>
              <c:idx val="0"/>
              <c:layout>
                <c:manualLayout>
                  <c:x val="-0.26125455712904327"/>
                  <c:y val="-0.1739161908977155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5C1C3B9-A897-421F-84DE-E5789C91CB7D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74-43B2-9434-6997B50FEAFE}"/>
                </c:ext>
              </c:extLst>
            </c:dLbl>
            <c:dLbl>
              <c:idx val="1"/>
              <c:layout>
                <c:manualLayout>
                  <c:x val="0.23868674996053932"/>
                  <c:y val="5.641075609416399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359C986E-7564-4968-9D0D-70CF54BEEB21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F74-43B2-9434-6997B50FEA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59D5645C-D401-4ECD-813B-9C89886AA006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F74-43B2-9434-6997B50FEAFE}"/>
                </c:ext>
              </c:extLst>
            </c:dLbl>
            <c:dLbl>
              <c:idx val="4"/>
              <c:layout>
                <c:manualLayout>
                  <c:x val="7.739771266219081E-2"/>
                  <c:y val="0.1107009891920488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4247B1A-BFFE-437C-9022-8670BE46F5D3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F74-43B2-9434-6997B50FEA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มีการเชื่อมโยง</c:v>
                </c:pt>
                <c:pt idx="1">
                  <c:v>ไม่มีการเชื่อมโยง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43.94</c:v>
                </c:pt>
                <c:pt idx="1">
                  <c:v>23.23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74-43B2-9434-6997B50FEAF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/>
              <a:t>รูปแบบดำเนินการเชื่อมโยง</a:t>
            </a:r>
          </a:p>
        </c:rich>
      </c:tx>
      <c:layout>
        <c:manualLayout>
          <c:xMode val="edge"/>
          <c:yMode val="edge"/>
          <c:x val="0.31632479342858166"/>
          <c:y val="3.4956586851101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การถ่ายทอดความรู้และฝึกปฏิบัติ จาก AIC สู่ ศพก.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A8A-4092-A9F2-44B1BC452D4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A8A-4092-A9F2-44B1BC452D4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A8A-4092-A9F2-44B1BC452D4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A8A-4092-A9F2-44B1BC452D41}"/>
              </c:ext>
            </c:extLst>
          </c:dPt>
          <c:dLbls>
            <c:dLbl>
              <c:idx val="0"/>
              <c:layout>
                <c:manualLayout>
                  <c:x val="-0.11334229306917948"/>
                  <c:y val="0.1126648951601760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5C1C3B9-A897-421F-84DE-E5789C91CB7D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A8A-4092-A9F2-44B1BC452D41}"/>
                </c:ext>
              </c:extLst>
            </c:dLbl>
            <c:dLbl>
              <c:idx val="1"/>
              <c:layout>
                <c:manualLayout>
                  <c:x val="-0.23788313214793066"/>
                  <c:y val="-0.1603207869056053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359C986E-7564-4968-9D0D-70CF54BEEB21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A8A-4092-A9F2-44B1BC452D4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59D5645C-D401-4ECD-813B-9C89886AA006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A8A-4092-A9F2-44B1BC452D4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DB94AA96-40D4-472F-B562-4C261F0FB325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A8A-4092-A9F2-44B1BC452D41}"/>
                </c:ext>
              </c:extLst>
            </c:dLbl>
            <c:dLbl>
              <c:idx val="4"/>
              <c:layout>
                <c:manualLayout>
                  <c:x val="7.739771266219081E-2"/>
                  <c:y val="0.1107009891920488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4247B1A-BFFE-437C-9022-8670BE46F5D3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A8A-4092-A9F2-44B1BC452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การประชุมคณะกรรมการ</c:v>
                </c:pt>
                <c:pt idx="1">
                  <c:v>การประชุมอื่นๆ</c:v>
                </c:pt>
                <c:pt idx="2">
                  <c:v>การตลาด</c:v>
                </c:pt>
                <c:pt idx="3">
                  <c:v>อื่นๆ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14.527027027027026</c:v>
                </c:pt>
                <c:pt idx="1">
                  <c:v>41.891891891891895</c:v>
                </c:pt>
                <c:pt idx="2">
                  <c:v>18.581081081081081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A8A-4092-A9F2-44B1BC452D41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/>
              <a:t>อายุ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เพศ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F74-43B2-9434-6997B50FEAF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F74-43B2-9434-6997B50FEAF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0F74-43B2-9434-6997B50FEAF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F74-43B2-9434-6997B50FEAF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F74-43B2-9434-6997B50FEAFE}"/>
              </c:ext>
            </c:extLst>
          </c:dPt>
          <c:dLbls>
            <c:dLbl>
              <c:idx val="0"/>
              <c:layout>
                <c:manualLayout>
                  <c:x val="-2.3816449032946184E-2"/>
                  <c:y val="8.813189741116728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5C1C3B9-A897-421F-84DE-E5789C91CB7D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74-43B2-9434-6997B50FEA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359C986E-7564-4968-9D0D-70CF54BEEB21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F74-43B2-9434-6997B50FEAFE}"/>
                </c:ext>
              </c:extLst>
            </c:dLbl>
            <c:dLbl>
              <c:idx val="2"/>
              <c:layout>
                <c:manualLayout>
                  <c:x val="-0.12579315882791944"/>
                  <c:y val="-0.2771204817088377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6400300-448D-4130-81C6-7FE414FF410E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F74-43B2-9434-6997B50FEAF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45E84135-A288-44CA-9EC0-9F4DDFA61043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F74-43B2-9434-6997B50FEAFE}"/>
                </c:ext>
              </c:extLst>
            </c:dLbl>
            <c:dLbl>
              <c:idx val="4"/>
              <c:layout>
                <c:manualLayout>
                  <c:x val="7.739771266219081E-2"/>
                  <c:y val="0.1107009891920488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4247B1A-BFFE-437C-9022-8670BE46F5D3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F74-43B2-9434-6997B50FEA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ไม่เกิน 40</c:v>
                </c:pt>
                <c:pt idx="1">
                  <c:v>41-50</c:v>
                </c:pt>
                <c:pt idx="2">
                  <c:v>51-60</c:v>
                </c:pt>
                <c:pt idx="3">
                  <c:v>61-70</c:v>
                </c:pt>
                <c:pt idx="4">
                  <c:v>71 ปีขึ้นไป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3.2879818594104306</c:v>
                </c:pt>
                <c:pt idx="1">
                  <c:v>20.634920634920636</c:v>
                </c:pt>
                <c:pt idx="2">
                  <c:v>41.723356009070294</c:v>
                </c:pt>
                <c:pt idx="3">
                  <c:v>26.870748299319729</c:v>
                </c:pt>
                <c:pt idx="4">
                  <c:v>7.4829931972789119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74-43B2-9434-6997B50FEAF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 sz="2800"/>
              <a:t>ประเภทศูนย์เครือข่ายที่มีการดำเนินงาน สู่ </a:t>
            </a:r>
            <a:r>
              <a:rPr lang="en-US" sz="2800"/>
              <a:t>AIC</a:t>
            </a:r>
            <a:endParaRPr lang="th-TH" sz="2800"/>
          </a:p>
        </c:rich>
      </c:tx>
      <c:layout>
        <c:manualLayout>
          <c:xMode val="edge"/>
          <c:yMode val="edge"/>
          <c:x val="0.37803696227968742"/>
          <c:y val="1.93067004626567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50-460C-AF69-F9EF20F8675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50-460C-AF69-F9EF20F8675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50-460C-AF69-F9EF20F8675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50-460C-AF69-F9EF20F86754}"/>
              </c:ext>
            </c:extLst>
          </c:dPt>
          <c:dPt>
            <c:idx val="4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C50-460C-AF69-F9EF20F8675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C50-460C-AF69-F9EF20F86754}"/>
              </c:ext>
            </c:extLst>
          </c:dPt>
          <c:dPt>
            <c:idx val="6"/>
            <c:invertIfNegative val="0"/>
            <c:bubble3D val="0"/>
            <c:spPr>
              <a:solidFill>
                <a:srgbClr val="A0E6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C50-460C-AF69-F9EF20F86754}"/>
              </c:ext>
            </c:extLst>
          </c:dPt>
          <c:dPt>
            <c:idx val="7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C50-460C-AF69-F9EF20F8675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C50-460C-AF69-F9EF20F86754}"/>
              </c:ext>
            </c:extLst>
          </c:dPt>
          <c:dPt>
            <c:idx val="9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C50-460C-AF69-F9EF20F86754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C50-460C-AF69-F9EF20F8675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C50-460C-AF69-F9EF20F86754}"/>
              </c:ext>
            </c:extLst>
          </c:dPt>
          <c:dPt>
            <c:idx val="17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9C50-460C-AF69-F9EF20F86754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9C50-460C-AF69-F9EF20F8675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61BD973-C6C9-4262-809C-E9FE61D6200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C50-460C-AF69-F9EF20F8675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29A0E7-FCF2-4E90-A457-D71063F2387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50-460C-AF69-F9EF20F8675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C50-460C-AF69-F9EF20F8675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C50-460C-AF69-F9EF20F8675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C50-460C-AF69-F9EF20F8675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C50-460C-AF69-F9EF20F8675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E6ECA92-E031-458B-8728-7A9E92C383B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C50-460C-AF69-F9EF20F8675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14B154E-1C9A-44A3-9BE6-F6CB977EBF0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C50-460C-AF69-F9EF20F8675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D901427-9886-4734-A307-7A432EB0E65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9C50-460C-AF69-F9EF20F8675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77F9BFB-986A-4131-881F-C7A27B8766E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9C50-460C-AF69-F9EF20F8675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4DA5E9B-D075-42AF-8B6E-4212E1B4BD4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9C50-460C-AF69-F9EF20F8675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80E4AE6-422E-4523-98D3-121F3ADF662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9C50-460C-AF69-F9EF20F8675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8DA77AED-4677-44B3-A180-CF34DEB53B4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9C50-460C-AF69-F9EF20F86754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77C06D0-5971-4D78-8A12-7B10F6F8D35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9C50-460C-AF69-F9EF20F86754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81C72D79-86E8-4970-ABFD-DE327B7761E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E-9C50-460C-AF69-F9EF20F86754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4EFFAB7A-C0AA-4FF0-AA86-9B3E356E2F3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9C50-460C-AF69-F9EF20F86754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CEA77C50-53A0-4DE2-9A78-84184E2D4AD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0-9C50-460C-AF69-F9EF20F86754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50C134DB-6051-4EA8-9562-1BA4FD16F66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9C50-460C-AF69-F9EF20F86754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8272F10F-2B07-4681-A34D-6F032A89CF9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9C50-460C-AF69-F9EF20F86754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4E165477-DA83-4285-9019-FB843CC0EC2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9C50-460C-AF69-F9EF20F86754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9C50-460C-AF69-F9EF20F867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ศจช.</c:v>
                </c:pt>
                <c:pt idx="1">
                  <c:v>ศดปช.</c:v>
                </c:pt>
                <c:pt idx="2">
                  <c:v>ปศุสัตว์ </c:v>
                </c:pt>
                <c:pt idx="3">
                  <c:v>ข้าว/ศูนย์ข้าวชุมชน</c:v>
                </c:pt>
                <c:pt idx="4">
                  <c:v>พืชไร่</c:v>
                </c:pt>
                <c:pt idx="5">
                  <c:v>ประมง</c:v>
                </c:pt>
                <c:pt idx="6">
                  <c:v>ไม้ผล</c:v>
                </c:pt>
                <c:pt idx="7">
                  <c:v>พืชผัก</c:v>
                </c:pt>
                <c:pt idx="8">
                  <c:v>ไม้ยืนต้น</c:v>
                </c:pt>
                <c:pt idx="9">
                  <c:v>ท่องเที่ยวเชิงเกษตร</c:v>
                </c:pt>
                <c:pt idx="10">
                  <c:v>แปรรูป</c:v>
                </c:pt>
                <c:pt idx="11">
                  <c:v>สหกรณ์</c:v>
                </c:pt>
                <c:pt idx="12">
                  <c:v>หม่อนไหม</c:v>
                </c:pt>
                <c:pt idx="13">
                  <c:v>ไม้ดอกไม้ประดับ</c:v>
                </c:pt>
                <c:pt idx="14">
                  <c:v>แมลงเศรษฐกิจ</c:v>
                </c:pt>
                <c:pt idx="15">
                  <c:v>เศรษฐกิจการเกษตร</c:v>
                </c:pt>
                <c:pt idx="16">
                  <c:v>บัญชี</c:v>
                </c:pt>
                <c:pt idx="17">
                  <c:v>ปราชญ์ชาวบ้าน</c:v>
                </c:pt>
                <c:pt idx="18">
                  <c:v>ชลประทาน/การใช้น้ำอย่างรู้คุณค่า</c:v>
                </c:pt>
                <c:pt idx="19">
                  <c:v>มาตรฐานการผลิตทางการเกษตร</c:v>
                </c:pt>
                <c:pt idx="20">
                  <c:v>เศรษฐกิจพอเพียง/เกษตรทฤษฎีใหม่/เกษตรผสมผสาน</c:v>
                </c:pt>
              </c:strCache>
            </c:strRef>
          </c:cat>
          <c:val>
            <c:numRef>
              <c:f>Sheet1!$B$2:$B$22</c:f>
              <c:numCache>
                <c:formatCode>0</c:formatCode>
                <c:ptCount val="21"/>
                <c:pt idx="0">
                  <c:v>23.076923076923077</c:v>
                </c:pt>
                <c:pt idx="1">
                  <c:v>16.809116809116809</c:v>
                </c:pt>
                <c:pt idx="2">
                  <c:v>5.982905982905983</c:v>
                </c:pt>
                <c:pt idx="3">
                  <c:v>7.1225071225071224</c:v>
                </c:pt>
                <c:pt idx="4">
                  <c:v>1.9943019943019944</c:v>
                </c:pt>
                <c:pt idx="5">
                  <c:v>7.4074074074074074</c:v>
                </c:pt>
                <c:pt idx="6">
                  <c:v>7.4074074074074074</c:v>
                </c:pt>
                <c:pt idx="7">
                  <c:v>2.2792022792022792</c:v>
                </c:pt>
                <c:pt idx="8">
                  <c:v>1</c:v>
                </c:pt>
                <c:pt idx="9">
                  <c:v>1.7094017094017093</c:v>
                </c:pt>
                <c:pt idx="10">
                  <c:v>4.2735042735042734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2.5641025641025643</c:v>
                </c:pt>
                <c:pt idx="18">
                  <c:v>1</c:v>
                </c:pt>
                <c:pt idx="19">
                  <c:v>1</c:v>
                </c:pt>
                <c:pt idx="20">
                  <c:v>11.965811965811966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9C50-460C-AF69-F9EF20F867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7097832"/>
        <c:axId val="407098224"/>
      </c:barChart>
      <c:catAx>
        <c:axId val="40709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endParaRPr lang="en-US"/>
          </a:p>
        </c:txPr>
        <c:crossAx val="407098224"/>
        <c:crosses val="autoZero"/>
        <c:auto val="1"/>
        <c:lblAlgn val="ctr"/>
        <c:lblOffset val="100"/>
        <c:noMultiLvlLbl val="0"/>
      </c:catAx>
      <c:valAx>
        <c:axId val="407098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407097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8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 sz="2400"/>
              <a:t>เรื่องการถ่ายทอดความรู้ และฝึกปฏิบัติจาก </a:t>
            </a:r>
            <a:r>
              <a:rPr lang="en-US" sz="2400"/>
              <a:t>AIC </a:t>
            </a:r>
            <a:r>
              <a:rPr lang="th-TH" sz="2400"/>
              <a:t>สู่ศูนย์เครือข่าย</a:t>
            </a:r>
          </a:p>
        </c:rich>
      </c:tx>
      <c:layout>
        <c:manualLayout>
          <c:xMode val="edge"/>
          <c:yMode val="edge"/>
          <c:x val="0.15826893043467571"/>
          <c:y val="1.21109175597292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E2-4264-A552-21EA6D10DE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E2-4264-A552-21EA6D10DE9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E2-4264-A552-21EA6D10DE9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E2-4264-A552-21EA6D10DE9A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E2-4264-A552-21EA6D10DE9A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6E2-4264-A552-21EA6D10DE9A}"/>
              </c:ext>
            </c:extLst>
          </c:dPt>
          <c:dPt>
            <c:idx val="6"/>
            <c:invertIfNegative val="0"/>
            <c:bubble3D val="0"/>
            <c:spPr>
              <a:solidFill>
                <a:srgbClr val="A0E6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6E2-4264-A552-21EA6D10DE9A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6E2-4264-A552-21EA6D10DE9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6E2-4264-A552-21EA6D10DE9A}"/>
              </c:ext>
            </c:extLst>
          </c:dPt>
          <c:dPt>
            <c:idx val="9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6E2-4264-A552-21EA6D10DE9A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4D-4B11-8282-383A64B7F23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44D-4B11-8282-383A64B7F235}"/>
              </c:ext>
            </c:extLst>
          </c:dPt>
          <c:dPt>
            <c:idx val="17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44D-4B11-8282-383A64B7F235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44D-4B11-8282-383A64B7F23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61BD973-C6C9-4262-809C-E9FE61D6200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E2-4264-A552-21EA6D10DE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29A0E7-FCF2-4E90-A457-D71063F2387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E2-4264-A552-21EA6D10DE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6E2-4264-A552-21EA6D10DE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6E2-4264-A552-21EA6D10DE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6E2-4264-A552-21EA6D10DE9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A6E2-4264-A552-21EA6D10DE9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E6ECA92-E031-458B-8728-7A9E92C383B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6E2-4264-A552-21EA6D10DE9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14B154E-1C9A-44A3-9BE6-F6CB977EBF0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6E2-4264-A552-21EA6D10DE9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D901427-9886-4734-A307-7A432EB0E65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6E2-4264-A552-21EA6D10DE9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77F9BFB-986A-4131-881F-C7A27B8766E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6E2-4264-A552-21EA6D10DE9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4DA5E9B-D075-42AF-8B6E-4212E1B4BD4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4D-4B11-8282-383A64B7F23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80E4AE6-422E-4523-98D3-121F3ADF662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44D-4B11-8282-383A64B7F23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8DA77AED-4677-44B3-A180-CF34DEB53B4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44D-4B11-8282-383A64B7F235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77C06D0-5971-4D78-8A12-7B10F6F8D35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44D-4B11-8282-383A64B7F235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81C72D79-86E8-4970-ABFD-DE327B7761E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44D-4B11-8282-383A64B7F235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4EFFAB7A-C0AA-4FF0-AA86-9B3E356E2F3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44D-4B11-8282-383A64B7F235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CEA77C50-53A0-4DE2-9A78-84184E2D4AD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44D-4B11-8282-383A64B7F235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50C134DB-6051-4EA8-9562-1BA4FD16F66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44D-4B11-8282-383A64B7F235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8272F10F-2B07-4681-A34D-6F032A89CF9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44D-4B11-8282-383A64B7F235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4E165477-DA83-4285-9019-FB843CC0EC2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44D-4B11-8282-383A64B7F235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44D-4B11-8282-383A64B7F2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เทคโนโลยีนวัตกรรม</c:v>
                </c:pt>
                <c:pt idx="1">
                  <c:v>การจัดการดินและปุ๋ย</c:v>
                </c:pt>
                <c:pt idx="2">
                  <c:v>เทคโนโลยีการผลิต</c:v>
                </c:pt>
                <c:pt idx="3">
                  <c:v>การเพิ่มประสิทธิภาพการผลิต</c:v>
                </c:pt>
                <c:pt idx="4">
                  <c:v>การลดต้นทุนการผลิต</c:v>
                </c:pt>
                <c:pt idx="5">
                  <c:v>การเพิ่มมูลค่าสินค้า</c:v>
                </c:pt>
                <c:pt idx="6">
                  <c:v>การเชื่อมโยง AIC สู่ ศพก. และแปลงใญ่</c:v>
                </c:pt>
                <c:pt idx="7">
                  <c:v>การแปรรูป</c:v>
                </c:pt>
                <c:pt idx="8">
                  <c:v>การอบรม</c:v>
                </c:pt>
                <c:pt idx="9">
                  <c:v>วางแผนการดำเนินงาน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14.285714285714286</c:v>
                </c:pt>
                <c:pt idx="1">
                  <c:v>28.110599078341014</c:v>
                </c:pt>
                <c:pt idx="2">
                  <c:v>23.502304147465438</c:v>
                </c:pt>
                <c:pt idx="3">
                  <c:v>14.285714285714286</c:v>
                </c:pt>
                <c:pt idx="4">
                  <c:v>2.7649769585253456</c:v>
                </c:pt>
                <c:pt idx="5">
                  <c:v>1</c:v>
                </c:pt>
                <c:pt idx="6">
                  <c:v>10.599078341013826</c:v>
                </c:pt>
                <c:pt idx="7">
                  <c:v>1.8433179723502304</c:v>
                </c:pt>
                <c:pt idx="8">
                  <c:v>1.3824884792626728</c:v>
                </c:pt>
                <c:pt idx="9">
                  <c:v>2.7649769585253456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6E2-4264-A552-21EA6D10DE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7097440"/>
        <c:axId val="407099400"/>
      </c:barChart>
      <c:catAx>
        <c:axId val="40709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endParaRPr lang="en-US"/>
          </a:p>
        </c:txPr>
        <c:crossAx val="407099400"/>
        <c:crosses val="autoZero"/>
        <c:auto val="1"/>
        <c:lblAlgn val="ctr"/>
        <c:lblOffset val="100"/>
        <c:noMultiLvlLbl val="0"/>
      </c:catAx>
      <c:valAx>
        <c:axId val="407099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40709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 sz="2400" dirty="0"/>
              <a:t>การถ่ายทอดความรู้และฝึกปฏิบัติ </a:t>
            </a:r>
          </a:p>
          <a:p>
            <a:pPr>
              <a:defRPr sz="2400"/>
            </a:pPr>
            <a:r>
              <a:rPr lang="th-TH" sz="2400" dirty="0"/>
              <a:t>จาก</a:t>
            </a:r>
            <a:r>
              <a:rPr lang="en-US" sz="2400" dirty="0"/>
              <a:t> AIC </a:t>
            </a:r>
            <a:r>
              <a:rPr lang="th-TH" sz="2400" dirty="0"/>
              <a:t>สู่ศูนย์เครือข่าย</a:t>
            </a:r>
          </a:p>
        </c:rich>
      </c:tx>
      <c:layout>
        <c:manualLayout>
          <c:xMode val="edge"/>
          <c:yMode val="edge"/>
          <c:x val="0.14751934337498024"/>
          <c:y val="2.44696903386836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การถ่ายทอดความรู้และฝึกปฏิบัติ จาก AIC สู่ ศพก.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313-491B-A3B6-1A5CE9D8BDB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313-491B-A3B6-1A5CE9D8BDB4}"/>
              </c:ext>
            </c:extLst>
          </c:dPt>
          <c:dLbls>
            <c:dLbl>
              <c:idx val="0"/>
              <c:layout>
                <c:manualLayout>
                  <c:x val="-7.0525585051850512E-2"/>
                  <c:y val="-0.3249990503888451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5C1C3B9-A897-421F-84DE-E5789C91CB7D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313-491B-A3B6-1A5CE9D8BDB4}"/>
                </c:ext>
              </c:extLst>
            </c:dLbl>
            <c:dLbl>
              <c:idx val="1"/>
              <c:layout>
                <c:manualLayout>
                  <c:x val="5.6674071358903219E-2"/>
                  <c:y val="7.796067656875842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359C986E-7564-4968-9D0D-70CF54BEEB21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313-491B-A3B6-1A5CE9D8BDB4}"/>
                </c:ext>
              </c:extLst>
            </c:dLbl>
            <c:dLbl>
              <c:idx val="4"/>
              <c:layout>
                <c:manualLayout>
                  <c:x val="7.739771266219081E-2"/>
                  <c:y val="0.1107009891920488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4247B1A-BFFE-437C-9022-8670BE46F5D3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313-491B-A3B6-1A5CE9D8BD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AIC ในพื้นที่</c:v>
                </c:pt>
                <c:pt idx="1">
                  <c:v>AIC นอกพื้นที่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95.652173913043484</c:v>
                </c:pt>
                <c:pt idx="1">
                  <c:v>4.3478260869565215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13-491B-A3B6-1A5CE9D8BDB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 sz="2800"/>
              <a:t>เรื่องการศึกษาดูงานที่ </a:t>
            </a:r>
            <a:r>
              <a:rPr lang="en-US" sz="2800"/>
              <a:t>AIC </a:t>
            </a:r>
            <a:r>
              <a:rPr lang="th-TH" sz="2800"/>
              <a:t>สู่ ศูนย์เครือข่าย</a:t>
            </a:r>
          </a:p>
        </c:rich>
      </c:tx>
      <c:layout>
        <c:manualLayout>
          <c:xMode val="edge"/>
          <c:yMode val="edge"/>
          <c:x val="0.20048657551497653"/>
          <c:y val="2.736484649601262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E2-4264-A552-21EA6D10DE9A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E2-4264-A552-21EA6D10DE9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E2-4264-A552-21EA6D10DE9A}"/>
              </c:ext>
            </c:extLst>
          </c:dPt>
          <c:dPt>
            <c:idx val="3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E2-4264-A552-21EA6D10DE9A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E2-4264-A552-21EA6D10DE9A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6E2-4264-A552-21EA6D10DE9A}"/>
              </c:ext>
            </c:extLst>
          </c:dPt>
          <c:dPt>
            <c:idx val="6"/>
            <c:invertIfNegative val="0"/>
            <c:bubble3D val="0"/>
            <c:spPr>
              <a:solidFill>
                <a:srgbClr val="A0E6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6E2-4264-A552-21EA6D10DE9A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6E2-4264-A552-21EA6D10DE9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6E2-4264-A552-21EA6D10DE9A}"/>
              </c:ext>
            </c:extLst>
          </c:dPt>
          <c:dPt>
            <c:idx val="9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6E2-4264-A552-21EA6D10DE9A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4D-4B11-8282-383A64B7F23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44D-4B11-8282-383A64B7F235}"/>
              </c:ext>
            </c:extLst>
          </c:dPt>
          <c:dPt>
            <c:idx val="17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44D-4B11-8282-383A64B7F235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44D-4B11-8282-383A64B7F23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61BD973-C6C9-4262-809C-E9FE61D6200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E2-4264-A552-21EA6D10DE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29A0E7-FCF2-4E90-A457-D71063F2387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E2-4264-A552-21EA6D10DE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6E2-4264-A552-21EA6D10DE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6E2-4264-A552-21EA6D10DE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6E2-4264-A552-21EA6D10DE9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A6E2-4264-A552-21EA6D10DE9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E6ECA92-E031-458B-8728-7A9E92C383B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6E2-4264-A552-21EA6D10DE9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14B154E-1C9A-44A3-9BE6-F6CB977EBF0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6E2-4264-A552-21EA6D10DE9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D901427-9886-4734-A307-7A432EB0E65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6E2-4264-A552-21EA6D10DE9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77F9BFB-986A-4131-881F-C7A27B8766E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6E2-4264-A552-21EA6D10DE9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4DA5E9B-D075-42AF-8B6E-4212E1B4BD4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4D-4B11-8282-383A64B7F23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80E4AE6-422E-4523-98D3-121F3ADF662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44D-4B11-8282-383A64B7F23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8DA77AED-4677-44B3-A180-CF34DEB53B4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44D-4B11-8282-383A64B7F235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77C06D0-5971-4D78-8A12-7B10F6F8D35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44D-4B11-8282-383A64B7F235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81C72D79-86E8-4970-ABFD-DE327B7761E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44D-4B11-8282-383A64B7F235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4EFFAB7A-C0AA-4FF0-AA86-9B3E356E2F3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44D-4B11-8282-383A64B7F235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CEA77C50-53A0-4DE2-9A78-84184E2D4AD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44D-4B11-8282-383A64B7F235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50C134DB-6051-4EA8-9562-1BA4FD16F66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44D-4B11-8282-383A64B7F235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8272F10F-2B07-4681-A34D-6F032A89CF9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44D-4B11-8282-383A64B7F235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4E165477-DA83-4285-9019-FB843CC0EC2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44D-4B11-8282-383A64B7F235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44D-4B11-8282-383A64B7F2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เทคโนโลยีนวัตกรรม</c:v>
                </c:pt>
                <c:pt idx="1">
                  <c:v>การจัดการดินและปุ๋ย</c:v>
                </c:pt>
                <c:pt idx="2">
                  <c:v>เทคโนโลยีการผลิต</c:v>
                </c:pt>
                <c:pt idx="3">
                  <c:v>การเพิ่มประสิทธิภาพการผลิต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12</c:v>
                </c:pt>
                <c:pt idx="1">
                  <c:v>33</c:v>
                </c:pt>
                <c:pt idx="2">
                  <c:v>47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6E2-4264-A552-21EA6D10DE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6842704"/>
        <c:axId val="247460096"/>
      </c:barChart>
      <c:catAx>
        <c:axId val="24684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endParaRPr lang="en-US"/>
          </a:p>
        </c:txPr>
        <c:crossAx val="247460096"/>
        <c:crosses val="autoZero"/>
        <c:auto val="1"/>
        <c:lblAlgn val="ctr"/>
        <c:lblOffset val="100"/>
        <c:noMultiLvlLbl val="0"/>
      </c:catAx>
      <c:valAx>
        <c:axId val="247460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4684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8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 dirty="0"/>
              <a:t>การศึกษาดูงานที่ </a:t>
            </a:r>
            <a:r>
              <a:rPr lang="en-US" dirty="0"/>
              <a:t>AIC </a:t>
            </a:r>
            <a:endParaRPr lang="th-TH" dirty="0"/>
          </a:p>
          <a:p>
            <a:pPr>
              <a:defRPr/>
            </a:pPr>
            <a:r>
              <a:rPr lang="th-TH" dirty="0"/>
              <a:t>สู่ ศูนย์เครือข่าย</a:t>
            </a:r>
          </a:p>
        </c:rich>
      </c:tx>
      <c:layout>
        <c:manualLayout>
          <c:xMode val="edge"/>
          <c:yMode val="edge"/>
          <c:x val="0.25553531220763415"/>
          <c:y val="1.16084945732581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การถ่ายทอดความรู้และฝึกปฏิบัติ จาก AIC สู่ ศพก.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313-491B-A3B6-1A5CE9D8BDB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313-491B-A3B6-1A5CE9D8BDB4}"/>
              </c:ext>
            </c:extLst>
          </c:dPt>
          <c:dLbls>
            <c:dLbl>
              <c:idx val="0"/>
              <c:layout>
                <c:manualLayout>
                  <c:x val="-7.0525585051850512E-2"/>
                  <c:y val="-0.3249990503888451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5C1C3B9-A897-421F-84DE-E5789C91CB7D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313-491B-A3B6-1A5CE9D8BDB4}"/>
                </c:ext>
              </c:extLst>
            </c:dLbl>
            <c:dLbl>
              <c:idx val="1"/>
              <c:layout>
                <c:manualLayout>
                  <c:x val="5.6674071358903219E-2"/>
                  <c:y val="7.796067656875842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359C986E-7564-4968-9D0D-70CF54BEEB21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313-491B-A3B6-1A5CE9D8BDB4}"/>
                </c:ext>
              </c:extLst>
            </c:dLbl>
            <c:dLbl>
              <c:idx val="4"/>
              <c:layout>
                <c:manualLayout>
                  <c:x val="7.739771266219081E-2"/>
                  <c:y val="0.1107009891920488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4247B1A-BFFE-437C-9022-8670BE46F5D3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313-491B-A3B6-1A5CE9D8BD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AIC ในพื้นที่</c:v>
                </c:pt>
                <c:pt idx="1">
                  <c:v>AIC นอกพื้นที่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13-491B-A3B6-1A5CE9D8BDB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/>
              <a:t>เรื่องการความรู้เทคโนโลยี/นวัตกรรมจาก </a:t>
            </a:r>
            <a:r>
              <a:rPr lang="en-US"/>
              <a:t>AIC </a:t>
            </a:r>
            <a:r>
              <a:rPr lang="th-TH"/>
              <a:t>ไปใช้ในแปลงเกษตรกร</a:t>
            </a:r>
          </a:p>
        </c:rich>
      </c:tx>
      <c:layout>
        <c:manualLayout>
          <c:xMode val="edge"/>
          <c:yMode val="edge"/>
          <c:x val="0.22057428439305937"/>
          <c:y val="1.7829630985669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E2-4264-A552-21EA6D10DE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E2-4264-A552-21EA6D10DE9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E2-4264-A552-21EA6D10DE9A}"/>
              </c:ext>
            </c:extLst>
          </c:dPt>
          <c:dPt>
            <c:idx val="3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E2-4264-A552-21EA6D10DE9A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E2-4264-A552-21EA6D10DE9A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6E2-4264-A552-21EA6D10DE9A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6E2-4264-A552-21EA6D10DE9A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6E2-4264-A552-21EA6D10DE9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6E2-4264-A552-21EA6D10DE9A}"/>
              </c:ext>
            </c:extLst>
          </c:dPt>
          <c:dPt>
            <c:idx val="9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6E2-4264-A552-21EA6D10DE9A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4D-4B11-8282-383A64B7F23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44D-4B11-8282-383A64B7F235}"/>
              </c:ext>
            </c:extLst>
          </c:dPt>
          <c:dPt>
            <c:idx val="17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44D-4B11-8282-383A64B7F235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44D-4B11-8282-383A64B7F23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61BD973-C6C9-4262-809C-E9FE61D6200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E2-4264-A552-21EA6D10DE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29A0E7-FCF2-4E90-A457-D71063F2387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E2-4264-A552-21EA6D10DE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6E2-4264-A552-21EA6D10DE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6E2-4264-A552-21EA6D10DE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6E2-4264-A552-21EA6D10DE9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A6E2-4264-A552-21EA6D10DE9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E6ECA92-E031-458B-8728-7A9E92C383B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6E2-4264-A552-21EA6D10DE9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14B154E-1C9A-44A3-9BE6-F6CB977EBF0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6E2-4264-A552-21EA6D10DE9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D901427-9886-4734-A307-7A432EB0E65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6E2-4264-A552-21EA6D10DE9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77F9BFB-986A-4131-881F-C7A27B8766E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6E2-4264-A552-21EA6D10DE9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4DA5E9B-D075-42AF-8B6E-4212E1B4BD4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4D-4B11-8282-383A64B7F23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80E4AE6-422E-4523-98D3-121F3ADF662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44D-4B11-8282-383A64B7F23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8DA77AED-4677-44B3-A180-CF34DEB53B4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44D-4B11-8282-383A64B7F235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77C06D0-5971-4D78-8A12-7B10F6F8D35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44D-4B11-8282-383A64B7F235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81C72D79-86E8-4970-ABFD-DE327B7761E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44D-4B11-8282-383A64B7F235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4EFFAB7A-C0AA-4FF0-AA86-9B3E356E2F3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44D-4B11-8282-383A64B7F235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CEA77C50-53A0-4DE2-9A78-84184E2D4AD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44D-4B11-8282-383A64B7F235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50C134DB-6051-4EA8-9562-1BA4FD16F66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44D-4B11-8282-383A64B7F235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8272F10F-2B07-4681-A34D-6F032A89CF9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44D-4B11-8282-383A64B7F235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4E165477-DA83-4285-9019-FB843CC0EC2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44D-4B11-8282-383A64B7F235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44D-4B11-8282-383A64B7F2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เทคโนโลยีนวัตกรรม</c:v>
                </c:pt>
                <c:pt idx="1">
                  <c:v>การจัดการดินและปุ๋ย</c:v>
                </c:pt>
                <c:pt idx="2">
                  <c:v>เทคโนโลยีการผลิต</c:v>
                </c:pt>
                <c:pt idx="3">
                  <c:v>การเพิ่มประสิทธิภาพการผลิต</c:v>
                </c:pt>
                <c:pt idx="4">
                  <c:v>การแปรรูป</c:v>
                </c:pt>
                <c:pt idx="5">
                  <c:v>การบริหารจัดการกลุ่ม</c:v>
                </c:pt>
                <c:pt idx="6">
                  <c:v>การทำบัญชีครัวเรือน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18</c:v>
                </c:pt>
                <c:pt idx="1">
                  <c:v>39</c:v>
                </c:pt>
                <c:pt idx="2">
                  <c:v>24</c:v>
                </c:pt>
                <c:pt idx="3">
                  <c:v>14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6E2-4264-A552-21EA6D10DE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7461272"/>
        <c:axId val="247461664"/>
      </c:barChart>
      <c:catAx>
        <c:axId val="24746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endParaRPr lang="en-US"/>
          </a:p>
        </c:txPr>
        <c:crossAx val="247461664"/>
        <c:crosses val="autoZero"/>
        <c:auto val="1"/>
        <c:lblAlgn val="ctr"/>
        <c:lblOffset val="100"/>
        <c:noMultiLvlLbl val="0"/>
      </c:catAx>
      <c:valAx>
        <c:axId val="247461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47461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/>
              <a:t>หน่วยงานที่สนับสนุนงบประมาณ </a:t>
            </a:r>
          </a:p>
        </c:rich>
      </c:tx>
      <c:layout>
        <c:manualLayout>
          <c:xMode val="edge"/>
          <c:yMode val="edge"/>
          <c:x val="0.11637991936237739"/>
          <c:y val="2.0974020290300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การถ่ายทอดความรู้และฝึกปฏิบัติ จาก AIC สู่ ศพก.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F74-43B2-9434-6997B50FEAF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F74-43B2-9434-6997B50FEAF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0F74-43B2-9434-6997B50FEAFE}"/>
              </c:ext>
            </c:extLst>
          </c:dPt>
          <c:dLbls>
            <c:dLbl>
              <c:idx val="0"/>
              <c:layout>
                <c:manualLayout>
                  <c:x val="-0.24179241712116639"/>
                  <c:y val="-0.1214811401719649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5C1C3B9-A897-421F-84DE-E5789C91CB7D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74-43B2-9434-6997B50FEAFE}"/>
                </c:ext>
              </c:extLst>
            </c:dLbl>
            <c:dLbl>
              <c:idx val="1"/>
              <c:layout>
                <c:manualLayout>
                  <c:x val="0.17640790193533359"/>
                  <c:y val="-0.2051820693595987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359C986E-7564-4968-9D0D-70CF54BEEB21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F74-43B2-9434-6997B50FEAFE}"/>
                </c:ext>
              </c:extLst>
            </c:dLbl>
            <c:dLbl>
              <c:idx val="2"/>
              <c:layout>
                <c:manualLayout>
                  <c:x val="0.23564146140749576"/>
                  <c:y val="4.187757668041263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59D5645C-D401-4ECD-813B-9C89886AA006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F74-43B2-9434-6997B50FEAFE}"/>
                </c:ext>
              </c:extLst>
            </c:dLbl>
            <c:dLbl>
              <c:idx val="4"/>
              <c:layout>
                <c:manualLayout>
                  <c:x val="7.739771266219081E-2"/>
                  <c:y val="0.1107009891920488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4247B1A-BFFE-437C-9022-8670BE46F5D3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F74-43B2-9434-6997B50FEA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กรมส่งเสริมการเกษตร</c:v>
                </c:pt>
                <c:pt idx="1">
                  <c:v>หน่วยงานภายในสังกัด กษ.</c:v>
                </c:pt>
                <c:pt idx="2">
                  <c:v>หน่วยงานอื่นๆ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55.85</c:v>
                </c:pt>
                <c:pt idx="1">
                  <c:v>15.47</c:v>
                </c:pt>
                <c:pt idx="2" formatCode="General">
                  <c:v>25.28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74-43B2-9434-6997B50FEAF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/>
              <a:t>กิจกรรมที่กรมส่งเสริมการเกษตรสนับสนุนงบประมาณ</a:t>
            </a:r>
          </a:p>
        </c:rich>
      </c:tx>
      <c:layout>
        <c:manualLayout>
          <c:xMode val="edge"/>
          <c:yMode val="edge"/>
          <c:x val="0.18253029760187728"/>
          <c:y val="2.9764942337959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E2-4264-A552-21EA6D10DE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E2-4264-A552-21EA6D10DE9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E2-4264-A552-21EA6D10DE9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E2-4264-A552-21EA6D10DE9A}"/>
              </c:ext>
            </c:extLst>
          </c:dPt>
          <c:dPt>
            <c:idx val="4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E2-4264-A552-21EA6D10DE9A}"/>
              </c:ext>
            </c:extLst>
          </c:dPt>
          <c:dPt>
            <c:idx val="8"/>
            <c:invertIfNegative val="0"/>
            <c:bubble3D val="0"/>
            <c:spPr>
              <a:solidFill>
                <a:srgbClr val="EE841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6E2-4264-A552-21EA6D10DE9A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6E2-4264-A552-21EA6D10DE9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61BD973-C6C9-4262-809C-E9FE61D6200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E2-4264-A552-21EA6D10DE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29A0E7-FCF2-4E90-A457-D71063F2387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E2-4264-A552-21EA6D10DE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6E2-4264-A552-21EA6D10DE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6E2-4264-A552-21EA6D10DE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6E2-4264-A552-21EA6D10DE9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A6E2-4264-A552-21EA6D10DE9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D901427-9886-4734-A307-7A432EB0E65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6E2-4264-A552-21EA6D10DE9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77F9BFB-986A-4131-881F-C7A27B8766E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6E2-4264-A552-21EA6D10DE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การอบรม/ประชุม</c:v>
                </c:pt>
                <c:pt idx="1">
                  <c:v>สนับสนุนปัจจัยการผลิต</c:v>
                </c:pt>
                <c:pt idx="2">
                  <c:v>พัฒนาศูนย์</c:v>
                </c:pt>
                <c:pt idx="3">
                  <c:v>การจัดการดินและปุ๋ย</c:v>
                </c:pt>
                <c:pt idx="4">
                  <c:v>เทคโนโลยีการผลิต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16</c:v>
                </c:pt>
                <c:pt idx="1">
                  <c:v>4</c:v>
                </c:pt>
                <c:pt idx="2">
                  <c:v>9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6E2-4264-A552-21EA6D10DE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7462840"/>
        <c:axId val="247463232"/>
      </c:barChart>
      <c:catAx>
        <c:axId val="24746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endParaRPr lang="en-US"/>
          </a:p>
        </c:txPr>
        <c:crossAx val="247463232"/>
        <c:crosses val="autoZero"/>
        <c:auto val="1"/>
        <c:lblAlgn val="ctr"/>
        <c:lblOffset val="100"/>
        <c:noMultiLvlLbl val="0"/>
      </c:catAx>
      <c:valAx>
        <c:axId val="247463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4746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/>
              <a:t>กิจกรรมที่หน่วยงานอื่นๆ สนับสนุนงบประมาณ</a:t>
            </a:r>
          </a:p>
        </c:rich>
      </c:tx>
      <c:layout>
        <c:manualLayout>
          <c:xMode val="edge"/>
          <c:yMode val="edge"/>
          <c:x val="0.18253029760187728"/>
          <c:y val="2.9764942337959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E2-4264-A552-21EA6D10DE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E2-4264-A552-21EA6D10DE9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E2-4264-A552-21EA6D10DE9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E2-4264-A552-21EA6D10DE9A}"/>
              </c:ext>
            </c:extLst>
          </c:dPt>
          <c:dPt>
            <c:idx val="4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E2-4264-A552-21EA6D10DE9A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6E2-4264-A552-21EA6D10DE9A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6E2-4264-A552-21EA6D10DE9A}"/>
              </c:ext>
            </c:extLst>
          </c:dPt>
          <c:dPt>
            <c:idx val="8"/>
            <c:invertIfNegative val="0"/>
            <c:bubble3D val="0"/>
            <c:spPr>
              <a:solidFill>
                <a:srgbClr val="EE841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6E2-4264-A552-21EA6D10DE9A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6E2-4264-A552-21EA6D10DE9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61BD973-C6C9-4262-809C-E9FE61D6200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E2-4264-A552-21EA6D10DE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29A0E7-FCF2-4E90-A457-D71063F2387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E2-4264-A552-21EA6D10DE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6E2-4264-A552-21EA6D10DE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6E2-4264-A552-21EA6D10DE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6E2-4264-A552-21EA6D10DE9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A6E2-4264-A552-21EA6D10DE9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09C36B5-C12E-4B5A-B0D1-26BD5001E63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6E2-4264-A552-21EA6D10DE9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ECC5321-5B66-4D3F-BF71-76F9BBD40C4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6E2-4264-A552-21EA6D10DE9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D901427-9886-4734-A307-7A432EB0E65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6E2-4264-A552-21EA6D10DE9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77F9BFB-986A-4131-881F-C7A27B8766E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6E2-4264-A552-21EA6D10DE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เทคโนโลยีนวัตกรรม</c:v>
                </c:pt>
                <c:pt idx="1">
                  <c:v>การพัฒนาผลิตภัณฑ์</c:v>
                </c:pt>
                <c:pt idx="2">
                  <c:v>การจัดการดินและปุ๋ย</c:v>
                </c:pt>
                <c:pt idx="3">
                  <c:v>เทคโนโลยีการผลิต</c:v>
                </c:pt>
                <c:pt idx="4">
                  <c:v>การอบรม</c:v>
                </c:pt>
                <c:pt idx="5">
                  <c:v>สนับสนุนปัจจัยการผลิต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3</c:v>
                </c:pt>
                <c:pt idx="1">
                  <c:v>4</c:v>
                </c:pt>
                <c:pt idx="2">
                  <c:v>9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6E2-4264-A552-21EA6D10DE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9316392"/>
        <c:axId val="409316784"/>
      </c:barChart>
      <c:catAx>
        <c:axId val="40931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endParaRPr lang="en-US"/>
          </a:p>
        </c:txPr>
        <c:crossAx val="409316784"/>
        <c:crosses val="autoZero"/>
        <c:auto val="1"/>
        <c:lblAlgn val="ctr"/>
        <c:lblOffset val="100"/>
        <c:noMultiLvlLbl val="0"/>
      </c:catAx>
      <c:valAx>
        <c:axId val="4093167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409316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/>
              <a:t>กิจกรรมที่หน่วยงานภายในสังกัดกระทรวงเกษตรสนับสนุนงบประมาณ</a:t>
            </a:r>
          </a:p>
        </c:rich>
      </c:tx>
      <c:layout>
        <c:manualLayout>
          <c:xMode val="edge"/>
          <c:yMode val="edge"/>
          <c:x val="0.18253029760187728"/>
          <c:y val="2.9764942337959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F2-47C4-B14B-065A6126C85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F2-47C4-B14B-065A6126C85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BF2-47C4-B14B-065A6126C85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BF2-47C4-B14B-065A6126C855}"/>
              </c:ext>
            </c:extLst>
          </c:dPt>
          <c:dPt>
            <c:idx val="4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BF2-47C4-B14B-065A6126C855}"/>
              </c:ext>
            </c:extLst>
          </c:dPt>
          <c:dPt>
            <c:idx val="8"/>
            <c:invertIfNegative val="0"/>
            <c:bubble3D val="0"/>
            <c:spPr>
              <a:solidFill>
                <a:srgbClr val="EE841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BF2-47C4-B14B-065A6126C855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BF2-47C4-B14B-065A6126C85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61BD973-C6C9-4262-809C-E9FE61D6200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F2-47C4-B14B-065A6126C8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29A0E7-FCF2-4E90-A457-D71063F2387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F2-47C4-B14B-065A6126C8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BF2-47C4-B14B-065A6126C8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BF2-47C4-B14B-065A6126C85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BF2-47C4-B14B-065A6126C85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D901427-9886-4734-A307-7A432EB0E65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BF2-47C4-B14B-065A6126C85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77F9BFB-986A-4131-881F-C7A27B8766E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BF2-47C4-B14B-065A6126C8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การประสานงาน</c:v>
                </c:pt>
                <c:pt idx="1">
                  <c:v>สนับสนุนปัจจัยการผลิต</c:v>
                </c:pt>
                <c:pt idx="2">
                  <c:v>พัฒนาศูนย์</c:v>
                </c:pt>
                <c:pt idx="3">
                  <c:v>การจัดการดินปุ๋ย</c:v>
                </c:pt>
                <c:pt idx="4">
                  <c:v>เทคโนโลยีการผลิต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2</c:v>
                </c:pt>
                <c:pt idx="1">
                  <c:v>10</c:v>
                </c:pt>
                <c:pt idx="2">
                  <c:v>2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BF2-47C4-B14B-065A6126C8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9317568"/>
        <c:axId val="409317960"/>
      </c:barChart>
      <c:catAx>
        <c:axId val="40931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endParaRPr lang="en-US"/>
          </a:p>
        </c:txPr>
        <c:crossAx val="409317960"/>
        <c:crosses val="autoZero"/>
        <c:auto val="1"/>
        <c:lblAlgn val="ctr"/>
        <c:lblOffset val="100"/>
        <c:noMultiLvlLbl val="0"/>
      </c:catAx>
      <c:valAx>
        <c:axId val="409317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40931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/>
              <a:t>การเป็น </a:t>
            </a:r>
            <a:r>
              <a:rPr lang="en-US"/>
              <a:t>Smart famer</a:t>
            </a:r>
            <a:endParaRPr lang="th-TH"/>
          </a:p>
        </c:rich>
      </c:tx>
      <c:layout>
        <c:manualLayout>
          <c:xMode val="edge"/>
          <c:yMode val="edge"/>
          <c:x val="0.224921959883472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การเป็น Smart famer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1DD-43D6-958B-6196A7892B4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1DD-43D6-958B-6196A7892B4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1DD-43D6-958B-6196A7892B41}"/>
              </c:ext>
            </c:extLst>
          </c:dPt>
          <c:dLbls>
            <c:dLbl>
              <c:idx val="0"/>
              <c:layout>
                <c:manualLayout>
                  <c:x val="3.0677542989108863E-2"/>
                  <c:y val="-0.38727922916897195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5C1C3B9-A897-421F-84DE-E5789C91CB7D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1DD-43D6-958B-6196A7892B4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359C986E-7564-4968-9D0D-70CF54BEEB21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1DD-43D6-958B-6196A7892B41}"/>
                </c:ext>
              </c:extLst>
            </c:dLbl>
            <c:dLbl>
              <c:idx val="2"/>
              <c:layout>
                <c:manualLayout>
                  <c:x val="-0.12579315882791944"/>
                  <c:y val="-0.2771204817088377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6400300-448D-4130-81C6-7FE414FF410E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1DD-43D6-958B-6196A7892B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เป็น</c:v>
                </c:pt>
                <c:pt idx="1">
                  <c:v>ไม่เป็น</c:v>
                </c:pt>
                <c:pt idx="2">
                  <c:v>ไม่ได้ประเมิน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92.517006802721085</c:v>
                </c:pt>
                <c:pt idx="1">
                  <c:v>3.9682539682539684</c:v>
                </c:pt>
                <c:pt idx="2">
                  <c:v>3.5147392290249435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DD-43D6-958B-6196A7892B41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 dirty="0">
                <a:solidFill>
                  <a:srgbClr val="FF0000"/>
                </a:solidFill>
              </a:rPr>
              <a:t>ข้อเสนอแนะ</a:t>
            </a:r>
            <a:r>
              <a:rPr lang="th-TH" dirty="0"/>
              <a:t>ในการเชื่อมโยงการดำเนินงาน</a:t>
            </a:r>
          </a:p>
          <a:p>
            <a:pPr>
              <a:defRPr/>
            </a:pPr>
            <a:r>
              <a:rPr lang="th-TH" dirty="0"/>
              <a:t>ระหว่างศูนย์เครือข่ายกับ </a:t>
            </a:r>
            <a:r>
              <a:rPr lang="en-US" dirty="0"/>
              <a:t>AIC</a:t>
            </a:r>
            <a:endParaRPr lang="th-TH" dirty="0"/>
          </a:p>
        </c:rich>
      </c:tx>
      <c:layout>
        <c:manualLayout>
          <c:xMode val="edge"/>
          <c:yMode val="edge"/>
          <c:x val="0.31045379497402714"/>
          <c:y val="2.2342422045286425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E2-4264-A552-21EA6D10DE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E2-4264-A552-21EA6D10DE9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E2-4264-A552-21EA6D10DE9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E2-4264-A552-21EA6D10DE9A}"/>
              </c:ext>
            </c:extLst>
          </c:dPt>
          <c:dPt>
            <c:idx val="4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E2-4264-A552-21EA6D10DE9A}"/>
              </c:ext>
            </c:extLst>
          </c:dPt>
          <c:dPt>
            <c:idx val="5"/>
            <c:invertIfNegative val="0"/>
            <c:bubble3D val="0"/>
            <c:spPr>
              <a:solidFill>
                <a:srgbClr val="17ECF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6E2-4264-A552-21EA6D10DE9A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6E2-4264-A552-21EA6D10DE9A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6E2-4264-A552-21EA6D10DE9A}"/>
              </c:ext>
            </c:extLst>
          </c:dPt>
          <c:dPt>
            <c:idx val="8"/>
            <c:invertIfNegative val="0"/>
            <c:bubble3D val="0"/>
            <c:spPr>
              <a:solidFill>
                <a:srgbClr val="EE841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6E2-4264-A552-21EA6D10DE9A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6E2-4264-A552-21EA6D10DE9A}"/>
              </c:ext>
            </c:extLst>
          </c:dPt>
          <c:dPt>
            <c:idx val="10"/>
            <c:invertIfNegative val="0"/>
            <c:bubble3D val="0"/>
            <c:spPr>
              <a:solidFill>
                <a:srgbClr val="A0E6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16-444B-9ACE-D4E70447D816}"/>
              </c:ext>
            </c:extLst>
          </c:dPt>
          <c:dPt>
            <c:idx val="1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416-444B-9ACE-D4E70447D81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61BD973-C6C9-4262-809C-E9FE61D6200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E2-4264-A552-21EA6D10DE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29A0E7-FCF2-4E90-A457-D71063F2387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E2-4264-A552-21EA6D10DE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6E2-4264-A552-21EA6D10DE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6E2-4264-A552-21EA6D10DE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6E2-4264-A552-21EA6D10DE9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A6E2-4264-A552-21EA6D10DE9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09C36B5-C12E-4B5A-B0D1-26BD5001E63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6E2-4264-A552-21EA6D10DE9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ECC5321-5B66-4D3F-BF71-76F9BBD40C4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6E2-4264-A552-21EA6D10DE9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D901427-9886-4734-A307-7A432EB0E65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6E2-4264-A552-21EA6D10DE9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77F9BFB-986A-4131-881F-C7A27B8766E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6E2-4264-A552-21EA6D10DE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เพิ่มการประชาสัมพันธ์ให้รู้จัก AIC</c:v>
                </c:pt>
                <c:pt idx="1">
                  <c:v>ให้ ศพก.หลักเป็นต้นแบบ</c:v>
                </c:pt>
                <c:pt idx="2">
                  <c:v>สอบถามความต้องการ</c:v>
                </c:pt>
                <c:pt idx="3">
                  <c:v>การบูรณาการร่วมกัน</c:v>
                </c:pt>
                <c:pt idx="4">
                  <c:v>งานวิจัยนำมาใช้ได้ง่ายขึ้น</c:v>
                </c:pt>
                <c:pt idx="5">
                  <c:v>ความชัดเจนของ AIC </c:v>
                </c:pt>
                <c:pt idx="6">
                  <c:v>การอบรมออนไลน์</c:v>
                </c:pt>
                <c:pt idx="7">
                  <c:v>สนับสนุนองค์ความรู้</c:v>
                </c:pt>
                <c:pt idx="8">
                  <c:v>สนับสนุนระบบสาธารณูปโภค</c:v>
                </c:pt>
                <c:pt idx="9">
                  <c:v>สนับสนุนงบประมาณ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31</c:v>
                </c:pt>
                <c:pt idx="1">
                  <c:v>2</c:v>
                </c:pt>
                <c:pt idx="2">
                  <c:v>14</c:v>
                </c:pt>
                <c:pt idx="3">
                  <c:v>19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18</c:v>
                </c:pt>
                <c:pt idx="8">
                  <c:v>2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6E2-4264-A552-21EA6D10DE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9318744"/>
        <c:axId val="409319136"/>
      </c:barChart>
      <c:catAx>
        <c:axId val="40931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endParaRPr lang="en-US"/>
          </a:p>
        </c:txPr>
        <c:crossAx val="409319136"/>
        <c:crosses val="autoZero"/>
        <c:auto val="1"/>
        <c:lblAlgn val="ctr"/>
        <c:lblOffset val="100"/>
        <c:noMultiLvlLbl val="0"/>
      </c:catAx>
      <c:valAx>
        <c:axId val="4093191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409318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 dirty="0">
                <a:solidFill>
                  <a:srgbClr val="FF0000"/>
                </a:solidFill>
              </a:rPr>
              <a:t>ปัญหา อุปสรรค</a:t>
            </a:r>
            <a:r>
              <a:rPr lang="th-TH" dirty="0"/>
              <a:t>ในการเชื่อมโยงการดำเนินงาน</a:t>
            </a:r>
          </a:p>
          <a:p>
            <a:pPr>
              <a:defRPr/>
            </a:pPr>
            <a:r>
              <a:rPr lang="th-TH" dirty="0"/>
              <a:t>ระหว่างศูนย์เครือข่าย กับ </a:t>
            </a:r>
            <a:r>
              <a:rPr lang="en-US" dirty="0"/>
              <a:t>AIC</a:t>
            </a:r>
            <a:endParaRPr lang="th-TH" dirty="0"/>
          </a:p>
        </c:rich>
      </c:tx>
      <c:layout>
        <c:manualLayout>
          <c:xMode val="edge"/>
          <c:yMode val="edge"/>
          <c:x val="0.24649204628795221"/>
          <c:y val="2.19767258601168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F2-47C4-B14B-065A6126C85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F2-47C4-B14B-065A6126C85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BF2-47C4-B14B-065A6126C85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BF2-47C4-B14B-065A6126C855}"/>
              </c:ext>
            </c:extLst>
          </c:dPt>
          <c:dPt>
            <c:idx val="4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BF2-47C4-B14B-065A6126C855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BF2-47C4-B14B-065A6126C855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16-46C7-ABE3-D16F639D20FF}"/>
              </c:ext>
            </c:extLst>
          </c:dPt>
          <c:dPt>
            <c:idx val="7"/>
            <c:invertIfNegative val="0"/>
            <c:bubble3D val="0"/>
            <c:spPr>
              <a:solidFill>
                <a:srgbClr val="A0E6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816-46C7-ABE3-D16F639D20FF}"/>
              </c:ext>
            </c:extLst>
          </c:dPt>
          <c:dPt>
            <c:idx val="8"/>
            <c:invertIfNegative val="0"/>
            <c:bubble3D val="0"/>
            <c:spPr>
              <a:solidFill>
                <a:srgbClr val="17ECF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BF2-47C4-B14B-065A6126C855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BF2-47C4-B14B-065A6126C855}"/>
              </c:ext>
            </c:extLst>
          </c:dPt>
          <c:dPt>
            <c:idx val="1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16-46C7-ABE3-D16F639D20F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61BD973-C6C9-4262-809C-E9FE61D6200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F2-47C4-B14B-065A6126C8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29A0E7-FCF2-4E90-A457-D71063F2387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F2-47C4-B14B-065A6126C8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BF2-47C4-B14B-065A6126C8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BF2-47C4-B14B-065A6126C85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BF2-47C4-B14B-065A6126C85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D901427-9886-4734-A307-7A432EB0E65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BF2-47C4-B14B-065A6126C85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77F9BFB-986A-4131-881F-C7A27B8766E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BF2-47C4-B14B-065A6126C8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ความพร้อมของบุคลากร</c:v>
                </c:pt>
                <c:pt idx="1">
                  <c:v>ยังไม่เคยดำเนินงานร่วมกัน</c:v>
                </c:pt>
                <c:pt idx="2">
                  <c:v>ขาดการประชาสัมพันธ์ให้รู้จัก AIC</c:v>
                </c:pt>
                <c:pt idx="3">
                  <c:v>ขาดการบูรณาการร่วมกัน</c:v>
                </c:pt>
                <c:pt idx="4">
                  <c:v>เทคโนโลยีไม่ตรงความต้องการ</c:v>
                </c:pt>
                <c:pt idx="5">
                  <c:v>ระยะทาง</c:v>
                </c:pt>
                <c:pt idx="6">
                  <c:v>ขาดงบประมาณสนับสนุน</c:v>
                </c:pt>
                <c:pt idx="7">
                  <c:v>สถานการณ์ COVID-19</c:v>
                </c:pt>
                <c:pt idx="8">
                  <c:v>เกษตรกรสูงอายุ</c:v>
                </c:pt>
                <c:pt idx="9">
                  <c:v>ความไม่พร้อมของสาธารณูปโภค/สถานที่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43</c:v>
                </c:pt>
                <c:pt idx="3">
                  <c:v>16</c:v>
                </c:pt>
                <c:pt idx="4">
                  <c:v>11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1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BF2-47C4-B14B-065A6126C8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9901256"/>
        <c:axId val="409901648"/>
      </c:barChart>
      <c:catAx>
        <c:axId val="40990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endParaRPr lang="en-US"/>
          </a:p>
        </c:txPr>
        <c:crossAx val="409901648"/>
        <c:crosses val="autoZero"/>
        <c:auto val="1"/>
        <c:lblAlgn val="ctr"/>
        <c:lblOffset val="100"/>
        <c:noMultiLvlLbl val="0"/>
      </c:catAx>
      <c:valAx>
        <c:axId val="409901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4099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การเชื่อมโยง
การดำเนินงานกับ AIC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554-4D01-85FA-167F9FFBBD6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554-4D01-85FA-167F9FFBBD62}"/>
              </c:ext>
            </c:extLst>
          </c:dPt>
          <c:dLbls>
            <c:dLbl>
              <c:idx val="0"/>
              <c:layout>
                <c:manualLayout>
                  <c:x val="-0.20467551095779782"/>
                  <c:y val="5.033379520217906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858A501E-2787-45E8-A5CA-40175D0BCF58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554-4D01-85FA-167F9FFBBD62}"/>
                </c:ext>
              </c:extLst>
            </c:dLbl>
            <c:dLbl>
              <c:idx val="1"/>
              <c:layout>
                <c:manualLayout>
                  <c:x val="0.17848284190152769"/>
                  <c:y val="-0.2800785892686782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ADED1A46-9449-45D1-8F4B-4980415EA704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554-4D01-85FA-167F9FFBBD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มี</c:v>
                </c:pt>
                <c:pt idx="1">
                  <c:v>ไม่มี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21.201814058956916</c:v>
                </c:pt>
                <c:pt idx="1">
                  <c:v>78.798185941043087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34-4B60-844D-A7911B5E1327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/>
              <a:t>รูปแบบการเชื่อมโยง</a:t>
            </a:r>
          </a:p>
        </c:rich>
      </c:tx>
      <c:layout>
        <c:manualLayout>
          <c:xMode val="edge"/>
          <c:yMode val="edge"/>
          <c:x val="0.23969387739464779"/>
          <c:y val="2.0974020290300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รูปแบบ/ประเภท การเชื่อมโยง กับ AIC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F74-43B2-9434-6997B50FEAF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F74-43B2-9434-6997B50FEAF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0F74-43B2-9434-6997B50FEAF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F74-43B2-9434-6997B50FEAFE}"/>
              </c:ext>
            </c:extLst>
          </c:dPt>
          <c:dLbls>
            <c:dLbl>
              <c:idx val="0"/>
              <c:layout>
                <c:manualLayout>
                  <c:x val="-2.3816449032946184E-2"/>
                  <c:y val="8.813189741116728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5C1C3B9-A897-421F-84DE-E5789C91CB7D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74-43B2-9434-6997B50FEA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359C986E-7564-4968-9D0D-70CF54BEEB21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F74-43B2-9434-6997B50FEAFE}"/>
                </c:ext>
              </c:extLst>
            </c:dLbl>
            <c:dLbl>
              <c:idx val="2"/>
              <c:layout>
                <c:manualLayout>
                  <c:x val="-0.12579315882791944"/>
                  <c:y val="-0.2771204817088377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6400300-448D-4130-81C6-7FE414FF410E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F74-43B2-9434-6997B50FEAFE}"/>
                </c:ext>
              </c:extLst>
            </c:dLbl>
            <c:dLbl>
              <c:idx val="3"/>
              <c:layout>
                <c:manualLayout>
                  <c:x val="0.15623347825220782"/>
                  <c:y val="0.114424703542407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45E84135-A288-44CA-9EC0-9F4DDFA61043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74948701170333"/>
                      <c:h val="0.157724632583057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F74-43B2-9434-6997B50FEAFE}"/>
                </c:ext>
              </c:extLst>
            </c:dLbl>
            <c:dLbl>
              <c:idx val="4"/>
              <c:layout>
                <c:manualLayout>
                  <c:x val="7.739771266219081E-2"/>
                  <c:y val="0.1107009891920488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4247B1A-BFFE-437C-9022-8670BE46F5D3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F74-43B2-9434-6997B50FEA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การประชุมคกก. บริหาร AIC ระดับจังหวัด</c:v>
                </c:pt>
                <c:pt idx="1">
                  <c:v>การประชุมส่วนราชการอื่นๆ ทีเกี่ยวข้อง</c:v>
                </c:pt>
                <c:pt idx="2">
                  <c:v>การตลาด</c:v>
                </c:pt>
                <c:pt idx="3">
                  <c:v>อื่นๆ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30.278884462151396</c:v>
                </c:pt>
                <c:pt idx="1">
                  <c:v>37.450199203187253</c:v>
                </c:pt>
                <c:pt idx="2">
                  <c:v>18.725099601593627</c:v>
                </c:pt>
                <c:pt idx="3">
                  <c:v>13.545816733067729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74-43B2-9434-6997B50FEAF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/>
              <a:t>การนำความรู้ที่ได้รับจาก </a:t>
            </a:r>
            <a:r>
              <a:rPr lang="en-US"/>
              <a:t>AIC </a:t>
            </a:r>
            <a:r>
              <a:rPr lang="th-TH"/>
              <a:t>ไปใช้ในแปลงเกษตรกร</a:t>
            </a:r>
          </a:p>
        </c:rich>
      </c:tx>
      <c:layout>
        <c:manualLayout>
          <c:xMode val="edge"/>
          <c:yMode val="edge"/>
          <c:x val="0.1273907905445569"/>
          <c:y val="1.2286612816259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C16-4503-A0DA-2EA4426A230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C16-4503-A0DA-2EA4426A230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C16-4503-A0DA-2EA4426A230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C16-4503-A0DA-2EA4426A2303}"/>
              </c:ext>
            </c:extLst>
          </c:dPt>
          <c:dPt>
            <c:idx val="4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C16-4503-A0DA-2EA4426A2303}"/>
              </c:ext>
            </c:extLst>
          </c:dPt>
          <c:dPt>
            <c:idx val="6"/>
            <c:invertIfNegative val="0"/>
            <c:bubble3D val="0"/>
            <c:spPr>
              <a:solidFill>
                <a:srgbClr val="A0E6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C16-4503-A0DA-2EA4426A2303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2C16-4503-A0DA-2EA4426A2303}"/>
              </c:ext>
            </c:extLst>
          </c:dPt>
          <c:dPt>
            <c:idx val="8"/>
            <c:invertIfNegative val="0"/>
            <c:bubble3D val="0"/>
            <c:spPr>
              <a:solidFill>
                <a:srgbClr val="EE841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16-4503-A0DA-2EA4426A2303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2C16-4503-A0DA-2EA4426A230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61BD973-C6C9-4262-809C-E9FE61D6200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C16-4503-A0DA-2EA4426A230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29A0E7-FCF2-4E90-A457-D71063F2387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2C16-4503-A0DA-2EA4426A230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2C16-4503-A0DA-2EA4426A230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2C16-4503-A0DA-2EA4426A230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C16-4503-A0DA-2EA4426A230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2C16-4503-A0DA-2EA4426A230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61E6419-65C4-4BEC-BAE0-E12223CDDC5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C16-4503-A0DA-2EA4426A230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B6A03D0-DEA7-40B2-883E-7674E0FAB21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2C16-4503-A0DA-2EA4426A230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D901427-9886-4734-A307-7A432EB0E65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C16-4503-A0DA-2EA4426A230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77F9BFB-986A-4131-881F-C7A27B8766E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2C16-4503-A0DA-2EA4426A23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การลดต้นทุนการผลิต</c:v>
                </c:pt>
                <c:pt idx="1">
                  <c:v>การเพิ่มประสิทธิภาพการผลิต</c:v>
                </c:pt>
                <c:pt idx="2">
                  <c:v>การจัดการดินและปุ๋ย</c:v>
                </c:pt>
                <c:pt idx="3">
                  <c:v>เทคโนโลยีการผลิต</c:v>
                </c:pt>
                <c:pt idx="4">
                  <c:v>เทคโนโลยีนวัตกรรม</c:v>
                </c:pt>
                <c:pt idx="5">
                  <c:v>เพิ่มมูลค่าสินค้า</c:v>
                </c:pt>
                <c:pt idx="6">
                  <c:v>การแปรรูปสินค้า</c:v>
                </c:pt>
                <c:pt idx="7">
                  <c:v>การท่องเที่ยว</c:v>
                </c:pt>
                <c:pt idx="8">
                  <c:v>การตลาด</c:v>
                </c:pt>
                <c:pt idx="9">
                  <c:v>การจัดการดินน้ำ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16</c:v>
                </c:pt>
                <c:pt idx="1">
                  <c:v>19</c:v>
                </c:pt>
                <c:pt idx="2">
                  <c:v>10</c:v>
                </c:pt>
                <c:pt idx="3">
                  <c:v>18</c:v>
                </c:pt>
                <c:pt idx="4">
                  <c:v>29</c:v>
                </c:pt>
                <c:pt idx="5">
                  <c:v>1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6-4503-A0DA-2EA4426A23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1187056"/>
        <c:axId val="241187448"/>
      </c:barChart>
      <c:catAx>
        <c:axId val="24118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endParaRPr lang="en-US"/>
          </a:p>
        </c:txPr>
        <c:crossAx val="241187448"/>
        <c:crossesAt val="0"/>
        <c:auto val="1"/>
        <c:lblAlgn val="ctr"/>
        <c:lblOffset val="100"/>
        <c:noMultiLvlLbl val="0"/>
      </c:catAx>
      <c:valAx>
        <c:axId val="241187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4118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8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/>
              <a:t>การถ่ายทอดความรู้และฝึกปฏิบัติ </a:t>
            </a:r>
          </a:p>
          <a:p>
            <a:pPr>
              <a:defRPr/>
            </a:pPr>
            <a:r>
              <a:rPr lang="th-TH"/>
              <a:t>จาก </a:t>
            </a:r>
            <a:r>
              <a:rPr lang="en-US"/>
              <a:t>AIC </a:t>
            </a:r>
            <a:r>
              <a:rPr lang="th-TH"/>
              <a:t>สู่ ศพก.</a:t>
            </a:r>
          </a:p>
        </c:rich>
      </c:tx>
      <c:layout>
        <c:manualLayout>
          <c:xMode val="edge"/>
          <c:yMode val="edge"/>
          <c:x val="0.14751934337498024"/>
          <c:y val="2.44696903386836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การถ่ายทอดความรู้และฝึกปฏิบัติ จาก AIC สู่ ศพก.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F74-43B2-9434-6997B50FEAF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F74-43B2-9434-6997B50FEAFE}"/>
              </c:ext>
            </c:extLst>
          </c:dPt>
          <c:dLbls>
            <c:dLbl>
              <c:idx val="0"/>
              <c:layout>
                <c:manualLayout>
                  <c:x val="-7.0525585051850512E-2"/>
                  <c:y val="-0.3249990503888451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5C1C3B9-A897-421F-84DE-E5789C91CB7D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74-43B2-9434-6997B50FEAFE}"/>
                </c:ext>
              </c:extLst>
            </c:dLbl>
            <c:dLbl>
              <c:idx val="1"/>
              <c:layout>
                <c:manualLayout>
                  <c:x val="0.13359119391800461"/>
                  <c:y val="0.11292390504328845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359C986E-7564-4968-9D0D-70CF54BEEB21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F74-43B2-9434-6997B50FEAFE}"/>
                </c:ext>
              </c:extLst>
            </c:dLbl>
            <c:dLbl>
              <c:idx val="4"/>
              <c:layout>
                <c:manualLayout>
                  <c:x val="7.739771266219081E-2"/>
                  <c:y val="0.1107009891920488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4247B1A-BFFE-437C-9022-8670BE46F5D3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F74-43B2-9434-6997B50FEA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AIC ในพื้นที่</c:v>
                </c:pt>
                <c:pt idx="1">
                  <c:v>AIC นอกพื้นที่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88.571428571428569</c:v>
                </c:pt>
                <c:pt idx="1">
                  <c:v>11.428571428571429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74-43B2-9434-6997B50FEAF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8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/>
              <a:t>เรื่องการถ่ายทอดความรู้</a:t>
            </a:r>
          </a:p>
        </c:rich>
      </c:tx>
      <c:layout>
        <c:manualLayout>
          <c:xMode val="edge"/>
          <c:yMode val="edge"/>
          <c:x val="0.36782789728757431"/>
          <c:y val="3.2764300843358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C16-4503-A0DA-2EA4426A230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C16-4503-A0DA-2EA4426A230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C16-4503-A0DA-2EA4426A230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C16-4503-A0DA-2EA4426A2303}"/>
              </c:ext>
            </c:extLst>
          </c:dPt>
          <c:dPt>
            <c:idx val="4"/>
            <c:invertIfNegative val="0"/>
            <c:bubble3D val="0"/>
            <c:spPr>
              <a:solidFill>
                <a:srgbClr val="FE86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C16-4503-A0DA-2EA4426A2303}"/>
              </c:ext>
            </c:extLst>
          </c:dPt>
          <c:dPt>
            <c:idx val="6"/>
            <c:invertIfNegative val="0"/>
            <c:bubble3D val="0"/>
            <c:spPr>
              <a:solidFill>
                <a:srgbClr val="A0E6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C16-4503-A0DA-2EA4426A2303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2C16-4503-A0DA-2EA4426A2303}"/>
              </c:ext>
            </c:extLst>
          </c:dPt>
          <c:dPt>
            <c:idx val="8"/>
            <c:invertIfNegative val="0"/>
            <c:bubble3D val="0"/>
            <c:spPr>
              <a:solidFill>
                <a:srgbClr val="EE841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16-4503-A0DA-2EA4426A2303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2C16-4503-A0DA-2EA4426A230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61BD973-C6C9-4262-809C-E9FE61D6200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C16-4503-A0DA-2EA4426A230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29A0E7-FCF2-4E90-A457-D71063F2387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2C16-4503-A0DA-2EA4426A230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2C16-4503-A0DA-2EA4426A230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2C16-4503-A0DA-2EA4426A230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C16-4503-A0DA-2EA4426A230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2C16-4503-A0DA-2EA4426A230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61E6419-65C4-4BEC-BAE0-E12223CDDC5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C16-4503-A0DA-2EA4426A230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B6A03D0-DEA7-40B2-883E-7674E0FAB21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2C16-4503-A0DA-2EA4426A230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D901427-9886-4734-A307-7A432EB0E65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C16-4503-A0DA-2EA4426A230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77F9BFB-986A-4131-881F-C7A27B8766E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2C16-4503-A0DA-2EA4426A23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LilyUPC" panose="020B0604020202020204" pitchFamily="34" charset="-34"/>
                    <a:ea typeface="+mn-ea"/>
                    <a:cs typeface="LilyUPC" panose="020B0604020202020204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การลดต้นทุนการผลิต</c:v>
                </c:pt>
                <c:pt idx="1">
                  <c:v>การเพิ่มประสิทธิภาพการผลิต</c:v>
                </c:pt>
                <c:pt idx="2">
                  <c:v>การจัดการดินและปุ๋ย</c:v>
                </c:pt>
                <c:pt idx="3">
                  <c:v>เทคโนโลยีการผลิต</c:v>
                </c:pt>
                <c:pt idx="4">
                  <c:v>เทคโนโลยีนวัตกรรม</c:v>
                </c:pt>
                <c:pt idx="5">
                  <c:v>การแปรรูปสินค้า</c:v>
                </c:pt>
                <c:pt idx="6">
                  <c:v>การท่องเที่ยว</c:v>
                </c:pt>
                <c:pt idx="7">
                  <c:v>การตลาด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15</c:v>
                </c:pt>
                <c:pt idx="1">
                  <c:v>11</c:v>
                </c:pt>
                <c:pt idx="2">
                  <c:v>15</c:v>
                </c:pt>
                <c:pt idx="3">
                  <c:v>30</c:v>
                </c:pt>
                <c:pt idx="4">
                  <c:v>19</c:v>
                </c:pt>
                <c:pt idx="5">
                  <c:v>3</c:v>
                </c:pt>
                <c:pt idx="6">
                  <c:v>1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6-4503-A0DA-2EA4426A23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701568"/>
        <c:axId val="217701960"/>
      </c:barChart>
      <c:catAx>
        <c:axId val="21770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endParaRPr lang="en-US"/>
          </a:p>
        </c:txPr>
        <c:crossAx val="217701960"/>
        <c:crosses val="autoZero"/>
        <c:auto val="1"/>
        <c:lblAlgn val="ctr"/>
        <c:lblOffset val="100"/>
        <c:noMultiLvlLbl val="0"/>
      </c:catAx>
      <c:valAx>
        <c:axId val="217701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1770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>
          <a:solidFill>
            <a:schemeClr val="tx1"/>
          </a:solidFill>
          <a:latin typeface="LilyUPC" panose="020B0604020202020204" pitchFamily="34" charset="-34"/>
          <a:cs typeface="LilyUPC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effectLst/>
                <a:latin typeface="LilyUPC" panose="020B0604020202020204" pitchFamily="34" charset="-34"/>
                <a:ea typeface="+mn-ea"/>
                <a:cs typeface="LilyUPC" panose="020B0604020202020204" pitchFamily="34" charset="-34"/>
              </a:defRPr>
            </a:pPr>
            <a:r>
              <a:rPr lang="th-TH" sz="2400" dirty="0">
                <a:effectLst/>
                <a:latin typeface="LilyUPC" panose="020B0604020202020204" pitchFamily="34" charset="-34"/>
                <a:cs typeface="LilyUPC" panose="020B0604020202020204" pitchFamily="34" charset="-34"/>
              </a:rPr>
              <a:t>การศึกษาดูงาน ณ </a:t>
            </a:r>
            <a:r>
              <a:rPr lang="en-US" sz="2400" baseline="0" dirty="0">
                <a:effectLst/>
                <a:latin typeface="LilyUPC" panose="020B0604020202020204" pitchFamily="34" charset="-34"/>
                <a:cs typeface="LilyUPC" panose="020B0604020202020204" pitchFamily="34" charset="-34"/>
              </a:rPr>
              <a:t>AIC </a:t>
            </a:r>
            <a:r>
              <a:rPr lang="th-TH" sz="2400" baseline="0" dirty="0">
                <a:effectLst/>
                <a:latin typeface="LilyUPC" panose="020B0604020202020204" pitchFamily="34" charset="-34"/>
                <a:cs typeface="LilyUPC" panose="020B0604020202020204" pitchFamily="34" charset="-34"/>
              </a:rPr>
              <a:t>สู่ ศพก.</a:t>
            </a:r>
            <a:endParaRPr lang="th-TH" sz="2400" dirty="0">
              <a:effectLst/>
              <a:latin typeface="LilyUPC" panose="020B0604020202020204" pitchFamily="34" charset="-34"/>
              <a:cs typeface="LilyUPC" panose="020B0604020202020204" pitchFamily="34" charset="-34"/>
            </a:endParaRPr>
          </a:p>
        </c:rich>
      </c:tx>
      <c:layout>
        <c:manualLayout>
          <c:xMode val="edge"/>
          <c:yMode val="edge"/>
          <c:x val="0.14751934337498024"/>
          <c:y val="2.44696903386836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effectLst/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การถ่ายทอดความรู้และฝึกปฏิบัติ จาก AIC สู่ ศพก.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F74-43B2-9434-6997B50FEAF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</a:ln>
              <a:effectLst/>
              <a:sp3d contourW="2857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F74-43B2-9434-6997B50FEAFE}"/>
              </c:ext>
            </c:extLst>
          </c:dPt>
          <c:dLbls>
            <c:dLbl>
              <c:idx val="0"/>
              <c:layout>
                <c:manualLayout>
                  <c:x val="-7.0525585051850512E-2"/>
                  <c:y val="-0.3249990503888451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5C1C3B9-A897-421F-84DE-E5789C91CB7D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74-43B2-9434-6997B50FEAFE}"/>
                </c:ext>
              </c:extLst>
            </c:dLbl>
            <c:dLbl>
              <c:idx val="1"/>
              <c:layout>
                <c:manualLayout>
                  <c:x val="0.16862304593218286"/>
                  <c:y val="5.699318426915448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359C986E-7564-4968-9D0D-70CF54BEEB21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F74-43B2-9434-6997B50FEAFE}"/>
                </c:ext>
              </c:extLst>
            </c:dLbl>
            <c:dLbl>
              <c:idx val="4"/>
              <c:layout>
                <c:manualLayout>
                  <c:x val="7.739771266219081E-2"/>
                  <c:y val="0.1107009891920488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4247B1A-BFFE-437C-9022-8670BE46F5D3}" type="PERCENTAGE">
                      <a:rPr lang="en-US" baseline="0"/>
                      <a:pPr/>
                      <a:t>[เปอร์เซ็นต์]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F74-43B2-9434-6997B50FEA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AIC ในพื้นที่</c:v>
                </c:pt>
                <c:pt idx="1">
                  <c:v>AIC นอกพื้นที่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77.58620689655173</c:v>
                </c:pt>
                <c:pt idx="1">
                  <c:v>22.413793103448278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74-43B2-9434-6997B50FEAF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LilyUPC" panose="020B0604020202020204" pitchFamily="34" charset="-34"/>
              <a:ea typeface="+mn-ea"/>
              <a:cs typeface="LilyUPC" panose="020B0604020202020204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AF5D8-9DB1-4082-A054-508ADB2E02D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ACEF3-2E4A-4FBB-BF82-83EDB323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ACEF3-2E4A-4FBB-BF82-83EDB3234D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8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06EE2B1-DA2E-462B-9CF2-8B3FFB7D5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7B16DF1-BCD0-4BCD-BEB4-00C2578F8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6E18545-B367-4186-89A6-9697C133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A469-70A1-4859-916E-9A2CD6C647D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D19D46A-3EE3-4525-AEBE-E011A4B4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63EB785-27F9-465A-99C5-9FDDE008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8669-1BDF-4CF9-86F4-54FE2F76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7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C66E6F5-A0F5-4246-BCC4-1D400BFA5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1684384D-C4F9-43CE-9373-A5481F14A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ED7A948-25A7-441A-8E82-D84DB041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A469-70A1-4859-916E-9A2CD6C647D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7533F33-15CC-45CB-9610-002C92D9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AB15214-6BF1-46E9-9DAF-2EB83508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8669-1BDF-4CF9-86F4-54FE2F76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3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D3834117-4194-4769-905A-A3C805623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37E60E9-6871-4B4A-AF80-E9846C1FA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20ADA62-5C59-4790-934A-22D048D5D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A469-70A1-4859-916E-9A2CD6C647D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80F3CDC-CB4C-4521-B56D-3AF2855E1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67ED03D-99E4-4CFF-91AF-FB3326C9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8669-1BDF-4CF9-86F4-54FE2F76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4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74E8CB-3415-444A-B6F8-9A055DD61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3DE79D9-06C9-4BDC-B1B2-8FB54F5E1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8946E92-2A63-4EAD-9B54-613DD5C1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A469-70A1-4859-916E-9A2CD6C647D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3345B26-D02F-4DC5-A69A-BA47D084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C429CC2-42E9-4DBC-8E21-317F4E49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8669-1BDF-4CF9-86F4-54FE2F76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9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1AFB505-8D72-4138-939B-424DFBC5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824B63A-DB50-4B66-97A1-01FBDE287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A73B9EF-0E30-4C9C-87DA-EC861522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A469-70A1-4859-916E-9A2CD6C647D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AC64E0-85C8-4DFD-8D2D-4B90A60DC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96F6EF1-12A3-415F-9546-6C981E20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8669-1BDF-4CF9-86F4-54FE2F76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2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3E5532C-3D22-4DC2-AD2A-30675637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BEB248-8F5E-4152-9951-FA95F4E75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0C73A7CB-F48E-4D82-A2C8-180B0500D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D154A88-F626-4799-B4D0-990D7DA7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A469-70A1-4859-916E-9A2CD6C647D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47AD77B-95FD-48FE-B122-76F46EA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1A9F939-797E-448F-A8FA-B93E22FE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8669-1BDF-4CF9-86F4-54FE2F76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2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913422C-93DA-4F8E-8745-36C7102E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B1E51F7-A93E-4409-AEA3-2CACC12AB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2E83919-F0E6-498B-8296-4929746AF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C2813E58-A278-43B9-90ED-B0A22C908A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2F230CFD-25EF-46D4-8304-39A349EAF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34FD9AD4-4DB4-4091-A9FE-DEBFA759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A469-70A1-4859-916E-9A2CD6C647D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8420FE9D-ADC3-478A-B7CA-0B53015AD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F979D392-FDA5-4F11-BBDF-09BB5CE9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8669-1BDF-4CF9-86F4-54FE2F76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8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1701852-5FE7-4714-AB09-52B473DB5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D2BECA6-3157-4F21-BF37-EBB8CD14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A469-70A1-4859-916E-9A2CD6C647D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5411280-4853-4E1E-9D0C-221A0233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7B75F1E6-0312-4552-87AE-2D236911A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8669-1BDF-4CF9-86F4-54FE2F76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6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7036A3F9-6C4D-4AE9-A74B-788F974BF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A469-70A1-4859-916E-9A2CD6C647D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8D24DA96-9192-4167-A2D0-17F609B6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69FD5BF-E1EF-4A7B-8B22-5C2B10C97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8669-1BDF-4CF9-86F4-54FE2F76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7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A02BF76-A534-4A36-A52C-4ECE13A8D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6D222-428E-415C-8914-B3AF75AA7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3BBC7A8-EF12-483D-86A5-2BB54A18B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78815BF-DE9B-4C7A-B4E6-F642088E1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A469-70A1-4859-916E-9A2CD6C647D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A12C028-6376-4C19-A9BF-1FA70CE72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383B417-5D51-47BA-9B4F-0D5F2B25A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8669-1BDF-4CF9-86F4-54FE2F76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7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3F6B323-E30C-4859-B312-DF925291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D2445D96-8B29-47E9-9133-C69FB7B28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22D4CF1-8623-4D6B-A828-37CEF93E1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E12336C-3CA7-4A67-AB73-7026A01F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A469-70A1-4859-916E-9A2CD6C647D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2CCE0FA-4A63-4459-8157-C5E40F20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1D530AF-9B27-4793-92AB-081357BA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8669-1BDF-4CF9-86F4-54FE2F76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9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79516BF8-B0DA-4DEB-AA7C-A9727090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35F1DD8-F2A7-431D-85C3-24C993778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F1844F5-D418-421B-B12C-D6E3B9D32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2A469-70A1-4859-916E-9A2CD6C647D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B09FC53-EED0-459B-A69F-4E10CC118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EB52AFC-8AD0-478A-8AC5-21119D06E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18669-1BDF-4CF9-86F4-54FE2F768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8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34219" t="33834" r="16469" b="14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สี่เหลี่ยมผืนผ้า 5"/>
          <p:cNvSpPr/>
          <p:nvPr/>
        </p:nvSpPr>
        <p:spPr>
          <a:xfrm>
            <a:off x="2388917" y="82599"/>
            <a:ext cx="9685847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สรุปผลการสำรวจการเชื่อมโยงการดำเนินงานระหว่าง </a:t>
            </a:r>
            <a:r>
              <a:rPr lang="th-TH" sz="4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 </a:t>
            </a:r>
          </a:p>
          <a:p>
            <a:pPr>
              <a:defRPr/>
            </a:pPr>
            <a:r>
              <a:rPr lang="th-TH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กับ </a:t>
            </a:r>
            <a:r>
              <a:rPr lang="en-US" sz="4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Agritech</a:t>
            </a:r>
            <a:r>
              <a:rPr lang="en-US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and Innovation Center (AIC)</a:t>
            </a:r>
            <a:br>
              <a:rPr lang="en-US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th-TH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ปีงบประมาณ พ.ศ.2564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3"/>
          <a:srcRect l="51539" t="26324" r="34904" b="53505"/>
          <a:stretch/>
        </p:blipFill>
        <p:spPr>
          <a:xfrm>
            <a:off x="58615" y="265173"/>
            <a:ext cx="2213337" cy="1852294"/>
          </a:xfrm>
          <a:prstGeom prst="rect">
            <a:avLst/>
          </a:prstGeom>
        </p:spPr>
      </p:pic>
      <p:cxnSp>
        <p:nvCxnSpPr>
          <p:cNvPr id="10" name="ตัวเชื่อมต่อตรง 9"/>
          <p:cNvCxnSpPr/>
          <p:nvPr/>
        </p:nvCxnSpPr>
        <p:spPr>
          <a:xfrm>
            <a:off x="2213337" y="398585"/>
            <a:ext cx="14047" cy="167871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"/>
          <p:cNvSpPr txBox="1"/>
          <p:nvPr/>
        </p:nvSpPr>
        <p:spPr>
          <a:xfrm>
            <a:off x="263525" y="5111994"/>
            <a:ext cx="58324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นายเด่นพงษ์ เวียงศรีพนาวัลย์</a:t>
            </a:r>
          </a:p>
          <a:p>
            <a:pPr>
              <a:defRPr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ผู้อำนวยการกลุ่มพัฒนาระบบส่งเสริมการเกษตร</a:t>
            </a:r>
          </a:p>
          <a:p>
            <a:pPr>
              <a:defRPr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กองวิจัยและพัฒนางานส่งเสริมการเกษตร</a:t>
            </a:r>
          </a:p>
        </p:txBody>
      </p:sp>
    </p:spTree>
    <p:extLst>
      <p:ext uri="{BB962C8B-B14F-4D97-AF65-F5344CB8AC3E}">
        <p14:creationId xmlns:p14="http://schemas.microsoft.com/office/powerpoint/2010/main" val="292213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ตัวแทนเนื้อหา 5">
            <a:extLst>
              <a:ext uri="{FF2B5EF4-FFF2-40B4-BE49-F238E27FC236}">
                <a16:creationId xmlns:a16="http://schemas.microsoft.com/office/drawing/2014/main" id="{FB530E63-C58B-4F06-9AA9-A238662394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490614"/>
              </p:ext>
            </p:extLst>
          </p:nvPr>
        </p:nvGraphicFramePr>
        <p:xfrm>
          <a:off x="605790" y="1941982"/>
          <a:ext cx="5600700" cy="4051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ตัวแทนเนื้อหา 5">
            <a:extLst>
              <a:ext uri="{FF2B5EF4-FFF2-40B4-BE49-F238E27FC236}">
                <a16:creationId xmlns:a16="http://schemas.microsoft.com/office/drawing/2014/main" id="{3D150B23-018E-4AD5-B465-59034C8C07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930767"/>
              </p:ext>
            </p:extLst>
          </p:nvPr>
        </p:nvGraphicFramePr>
        <p:xfrm>
          <a:off x="6643224" y="1941982"/>
          <a:ext cx="4981086" cy="4051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C93CB4F-4E0F-4E77-8060-DF7E21D7EBCF}"/>
              </a:ext>
            </a:extLst>
          </p:cNvPr>
          <p:cNvSpPr txBox="1"/>
          <p:nvPr/>
        </p:nvSpPr>
        <p:spPr>
          <a:xfrm>
            <a:off x="6532042" y="6068292"/>
            <a:ext cx="3262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อื่นๆ</a:t>
            </a:r>
            <a:r>
              <a:rPr lang="th-TH" sz="2400" b="1" dirty="0">
                <a:solidFill>
                  <a:srgbClr val="FFC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sz="2400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ได้แก่  การอบรมให้ความรู้</a:t>
            </a:r>
            <a:endParaRPr lang="en-US" sz="24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grpSp>
        <p:nvGrpSpPr>
          <p:cNvPr id="7" name="กลุ่ม 6"/>
          <p:cNvGrpSpPr/>
          <p:nvPr/>
        </p:nvGrpSpPr>
        <p:grpSpPr>
          <a:xfrm>
            <a:off x="1" y="-12168"/>
            <a:ext cx="12191999" cy="1418058"/>
            <a:chOff x="1" y="-12168"/>
            <a:chExt cx="12191999" cy="1269467"/>
          </a:xfrm>
        </p:grpSpPr>
        <p:grpSp>
          <p:nvGrpSpPr>
            <p:cNvPr id="8" name="กลุ่ม 7"/>
            <p:cNvGrpSpPr/>
            <p:nvPr/>
          </p:nvGrpSpPr>
          <p:grpSpPr>
            <a:xfrm>
              <a:off x="1" y="-12168"/>
              <a:ext cx="5269230" cy="1269467"/>
              <a:chOff x="3472376" y="1512597"/>
              <a:chExt cx="6309361" cy="2308860"/>
            </a:xfrm>
          </p:grpSpPr>
          <p:pic>
            <p:nvPicPr>
              <p:cNvPr id="10" name="รูปภาพ 9"/>
              <p:cNvPicPr>
                <a:picLocks noChangeAspect="1"/>
              </p:cNvPicPr>
              <p:nvPr/>
            </p:nvPicPr>
            <p:blipFill rotWithShape="1">
              <a:blip r:embed="rId4"/>
              <a:srcRect l="9188" t="36666" r="10462" b="29666"/>
              <a:stretch/>
            </p:blipFill>
            <p:spPr>
              <a:xfrm>
                <a:off x="3472376" y="1512597"/>
                <a:ext cx="6309361" cy="2308860"/>
              </a:xfrm>
              <a:prstGeom prst="rect">
                <a:avLst/>
              </a:prstGeom>
            </p:spPr>
          </p:pic>
          <p:pic>
            <p:nvPicPr>
              <p:cNvPr id="12" name="Picture 2" descr="C:\Users\payoongsuk\Desktop\PPT\LOGO-ศพก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6676" y="1727367"/>
                <a:ext cx="1863543" cy="190765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สี่เหลี่ยมผืนผ้า 12"/>
              <p:cNvSpPr/>
              <p:nvPr/>
            </p:nvSpPr>
            <p:spPr>
              <a:xfrm>
                <a:off x="5636911" y="1863621"/>
                <a:ext cx="4055729" cy="14053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9" name="สี่เหลี่ยมผืนผ้า 8"/>
            <p:cNvSpPr/>
            <p:nvPr/>
          </p:nvSpPr>
          <p:spPr>
            <a:xfrm>
              <a:off x="5269231" y="0"/>
              <a:ext cx="6922769" cy="12572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DBD5A173-AEE1-4A2F-BEB3-CCD8E0A9F62F}"/>
              </a:ext>
            </a:extLst>
          </p:cNvPr>
          <p:cNvSpPr txBox="1">
            <a:spLocks/>
          </p:cNvSpPr>
          <p:nvPr/>
        </p:nvSpPr>
        <p:spPr>
          <a:xfrm>
            <a:off x="2324100" y="40875"/>
            <a:ext cx="9679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สรุปผลการสำรวจการเชื่อมโยงการดำเนินงานระหว่าง </a:t>
            </a:r>
            <a:r>
              <a:rPr lang="th-T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 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กับ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Agritech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and Innovation Center (AIC)</a:t>
            </a:r>
            <a:r>
              <a:rPr lang="th-TH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: </a:t>
            </a:r>
            <a:r>
              <a:rPr lang="th-T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.เครือข่าย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3665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แผนภูมิ 5">
            <a:extLst>
              <a:ext uri="{FF2B5EF4-FFF2-40B4-BE49-F238E27FC236}">
                <a16:creationId xmlns:a16="http://schemas.microsoft.com/office/drawing/2014/main" id="{3D20971F-DD14-4C7C-B6DD-DE5EBEF3F3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5781047"/>
              </p:ext>
            </p:extLst>
          </p:nvPr>
        </p:nvGraphicFramePr>
        <p:xfrm>
          <a:off x="582930" y="1734449"/>
          <a:ext cx="10995660" cy="4857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กลุ่ม 4"/>
          <p:cNvGrpSpPr/>
          <p:nvPr/>
        </p:nvGrpSpPr>
        <p:grpSpPr>
          <a:xfrm>
            <a:off x="1" y="-12168"/>
            <a:ext cx="12191999" cy="1418058"/>
            <a:chOff x="1" y="-12168"/>
            <a:chExt cx="12191999" cy="1269467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1" y="-12168"/>
              <a:ext cx="5269230" cy="1269467"/>
              <a:chOff x="3472376" y="1512597"/>
              <a:chExt cx="6309361" cy="2308860"/>
            </a:xfrm>
          </p:grpSpPr>
          <p:pic>
            <p:nvPicPr>
              <p:cNvPr id="9" name="รูปภาพ 8"/>
              <p:cNvPicPr>
                <a:picLocks noChangeAspect="1"/>
              </p:cNvPicPr>
              <p:nvPr/>
            </p:nvPicPr>
            <p:blipFill rotWithShape="1">
              <a:blip r:embed="rId3"/>
              <a:srcRect l="9188" t="36666" r="10462" b="29666"/>
              <a:stretch/>
            </p:blipFill>
            <p:spPr>
              <a:xfrm>
                <a:off x="3472376" y="1512597"/>
                <a:ext cx="6309361" cy="2308860"/>
              </a:xfrm>
              <a:prstGeom prst="rect">
                <a:avLst/>
              </a:prstGeom>
            </p:spPr>
          </p:pic>
          <p:pic>
            <p:nvPicPr>
              <p:cNvPr id="10" name="Picture 2" descr="C:\Users\payoongsuk\Desktop\PPT\LOGO-ศพก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6676" y="1727367"/>
                <a:ext cx="1863543" cy="190765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สี่เหลี่ยมผืนผ้า 10"/>
              <p:cNvSpPr/>
              <p:nvPr/>
            </p:nvSpPr>
            <p:spPr>
              <a:xfrm>
                <a:off x="5636911" y="1863621"/>
                <a:ext cx="4055729" cy="14053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8" name="สี่เหลี่ยมผืนผ้า 7"/>
            <p:cNvSpPr/>
            <p:nvPr/>
          </p:nvSpPr>
          <p:spPr>
            <a:xfrm>
              <a:off x="5269231" y="0"/>
              <a:ext cx="6922769" cy="12572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2" name="ชื่อเรื่อง 1">
            <a:extLst>
              <a:ext uri="{FF2B5EF4-FFF2-40B4-BE49-F238E27FC236}">
                <a16:creationId xmlns:a16="http://schemas.microsoft.com/office/drawing/2014/main" id="{DBD5A173-AEE1-4A2F-BEB3-CCD8E0A9F62F}"/>
              </a:ext>
            </a:extLst>
          </p:cNvPr>
          <p:cNvSpPr txBox="1">
            <a:spLocks/>
          </p:cNvSpPr>
          <p:nvPr/>
        </p:nvSpPr>
        <p:spPr>
          <a:xfrm>
            <a:off x="2324100" y="40875"/>
            <a:ext cx="9679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สรุปผลการสำรวจการเชื่อมโยงการดำเนินงานระหว่าง </a:t>
            </a:r>
            <a:r>
              <a:rPr lang="th-T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 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กับ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Agritech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and Innovation Center (AIC)</a:t>
            </a:r>
            <a:r>
              <a:rPr lang="th-TH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: </a:t>
            </a:r>
            <a:r>
              <a:rPr lang="th-T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.เครือข่าย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844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แผนภูมิ 6">
            <a:extLst>
              <a:ext uri="{FF2B5EF4-FFF2-40B4-BE49-F238E27FC236}">
                <a16:creationId xmlns:a16="http://schemas.microsoft.com/office/drawing/2014/main" id="{74F1531A-5402-4312-875A-A6F0F3150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602316"/>
              </p:ext>
            </p:extLst>
          </p:nvPr>
        </p:nvGraphicFramePr>
        <p:xfrm>
          <a:off x="5094515" y="1769798"/>
          <a:ext cx="6670766" cy="4358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ตัวแทนเนื้อหา 5">
            <a:extLst>
              <a:ext uri="{FF2B5EF4-FFF2-40B4-BE49-F238E27FC236}">
                <a16:creationId xmlns:a16="http://schemas.microsoft.com/office/drawing/2014/main" id="{42607D77-B374-4FFE-8F6D-9C3E8EE866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207634"/>
              </p:ext>
            </p:extLst>
          </p:nvPr>
        </p:nvGraphicFramePr>
        <p:xfrm>
          <a:off x="613118" y="1769798"/>
          <a:ext cx="4118902" cy="4358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FCB39552-D8BD-4262-AEBD-67215B663F34}"/>
              </a:ext>
            </a:extLst>
          </p:cNvPr>
          <p:cNvSpPr txBox="1"/>
          <p:nvPr/>
        </p:nvSpPr>
        <p:spPr>
          <a:xfrm>
            <a:off x="502687" y="6197255"/>
            <a:ext cx="453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AIC </a:t>
            </a:r>
            <a:r>
              <a:rPr lang="th-TH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นอกพื้นที่  </a:t>
            </a:r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ได้แก่  ม.ราช</a:t>
            </a:r>
            <a:r>
              <a:rPr lang="th-TH" sz="2400" dirty="0" err="1">
                <a:latin typeface="LilyUPC" panose="020B0604020202020204" pitchFamily="34" charset="-34"/>
                <a:cs typeface="LilyUPC" panose="020B0604020202020204" pitchFamily="34" charset="-34"/>
              </a:rPr>
              <a:t>ภัฎ</a:t>
            </a:r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อุตรดิตถ์, ม.</a:t>
            </a:r>
            <a:r>
              <a:rPr lang="th-TH" sz="2400" dirty="0" err="1">
                <a:latin typeface="LilyUPC" panose="020B0604020202020204" pitchFamily="34" charset="-34"/>
                <a:cs typeface="LilyUPC" panose="020B0604020202020204" pitchFamily="34" charset="-34"/>
              </a:rPr>
              <a:t>เม่โจ้</a:t>
            </a:r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endParaRPr lang="en-US" sz="24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grpSp>
        <p:nvGrpSpPr>
          <p:cNvPr id="8" name="กลุ่ม 7"/>
          <p:cNvGrpSpPr/>
          <p:nvPr/>
        </p:nvGrpSpPr>
        <p:grpSpPr>
          <a:xfrm>
            <a:off x="1" y="-12168"/>
            <a:ext cx="12191999" cy="1418058"/>
            <a:chOff x="1" y="-12168"/>
            <a:chExt cx="12191999" cy="1269467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" y="-12168"/>
              <a:ext cx="5269230" cy="1269467"/>
              <a:chOff x="3472376" y="1512597"/>
              <a:chExt cx="6309361" cy="2308860"/>
            </a:xfrm>
          </p:grpSpPr>
          <p:pic>
            <p:nvPicPr>
              <p:cNvPr id="11" name="รูปภาพ 10"/>
              <p:cNvPicPr>
                <a:picLocks noChangeAspect="1"/>
              </p:cNvPicPr>
              <p:nvPr/>
            </p:nvPicPr>
            <p:blipFill rotWithShape="1">
              <a:blip r:embed="rId4"/>
              <a:srcRect l="9188" t="36666" r="10462" b="29666"/>
              <a:stretch/>
            </p:blipFill>
            <p:spPr>
              <a:xfrm>
                <a:off x="3472376" y="1512597"/>
                <a:ext cx="6309361" cy="2308860"/>
              </a:xfrm>
              <a:prstGeom prst="rect">
                <a:avLst/>
              </a:prstGeom>
            </p:spPr>
          </p:pic>
          <p:pic>
            <p:nvPicPr>
              <p:cNvPr id="12" name="Picture 2" descr="C:\Users\payoongsuk\Desktop\PPT\LOGO-ศพก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6676" y="1727367"/>
                <a:ext cx="1863543" cy="190765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สี่เหลี่ยมผืนผ้า 12"/>
              <p:cNvSpPr/>
              <p:nvPr/>
            </p:nvSpPr>
            <p:spPr>
              <a:xfrm>
                <a:off x="5636911" y="1863621"/>
                <a:ext cx="4055729" cy="14053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0" name="สี่เหลี่ยมผืนผ้า 9"/>
            <p:cNvSpPr/>
            <p:nvPr/>
          </p:nvSpPr>
          <p:spPr>
            <a:xfrm>
              <a:off x="5269231" y="0"/>
              <a:ext cx="6922769" cy="12572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DBD5A173-AEE1-4A2F-BEB3-CCD8E0A9F62F}"/>
              </a:ext>
            </a:extLst>
          </p:cNvPr>
          <p:cNvSpPr txBox="1">
            <a:spLocks/>
          </p:cNvSpPr>
          <p:nvPr/>
        </p:nvSpPr>
        <p:spPr>
          <a:xfrm>
            <a:off x="2324100" y="40875"/>
            <a:ext cx="9679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สรุปผลการสำรวจการเชื่อมโยงการดำเนินงานระหว่าง </a:t>
            </a:r>
            <a:r>
              <a:rPr lang="th-T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 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กับ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Agritech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and Innovation Center (AIC)</a:t>
            </a:r>
            <a:r>
              <a:rPr lang="th-TH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: </a:t>
            </a:r>
            <a:r>
              <a:rPr lang="th-T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.เครือข่าย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6089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แผนภูมิ 6">
            <a:extLst>
              <a:ext uri="{FF2B5EF4-FFF2-40B4-BE49-F238E27FC236}">
                <a16:creationId xmlns:a16="http://schemas.microsoft.com/office/drawing/2014/main" id="{74F1531A-5402-4312-875A-A6F0F3150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946807"/>
              </p:ext>
            </p:extLst>
          </p:nvPr>
        </p:nvGraphicFramePr>
        <p:xfrm>
          <a:off x="5498563" y="1787923"/>
          <a:ext cx="6505054" cy="4358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ตัวแทนเนื้อหา 5">
            <a:extLst>
              <a:ext uri="{FF2B5EF4-FFF2-40B4-BE49-F238E27FC236}">
                <a16:creationId xmlns:a16="http://schemas.microsoft.com/office/drawing/2014/main" id="{42607D77-B374-4FFE-8F6D-9C3E8EE866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554853"/>
              </p:ext>
            </p:extLst>
          </p:nvPr>
        </p:nvGraphicFramePr>
        <p:xfrm>
          <a:off x="662940" y="1787923"/>
          <a:ext cx="4467860" cy="4358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FCB39552-D8BD-4262-AEBD-67215B663F34}"/>
              </a:ext>
            </a:extLst>
          </p:cNvPr>
          <p:cNvSpPr txBox="1"/>
          <p:nvPr/>
        </p:nvSpPr>
        <p:spPr>
          <a:xfrm>
            <a:off x="560070" y="6260841"/>
            <a:ext cx="453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AIC </a:t>
            </a:r>
            <a:r>
              <a:rPr lang="th-TH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นอกพื้นที่  </a:t>
            </a:r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ได้แก่ ม.แม่</a:t>
            </a:r>
            <a:r>
              <a:rPr lang="th-TH" sz="2400" dirty="0" err="1">
                <a:latin typeface="LilyUPC" panose="020B0604020202020204" pitchFamily="34" charset="-34"/>
                <a:cs typeface="LilyUPC" panose="020B0604020202020204" pitchFamily="34" charset="-34"/>
              </a:rPr>
              <a:t>โจ้</a:t>
            </a:r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, วิทยาลัยเกษตร​ลำพูน </a:t>
            </a:r>
            <a:endParaRPr lang="en-US" sz="24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grpSp>
        <p:nvGrpSpPr>
          <p:cNvPr id="8" name="กลุ่ม 7"/>
          <p:cNvGrpSpPr/>
          <p:nvPr/>
        </p:nvGrpSpPr>
        <p:grpSpPr>
          <a:xfrm>
            <a:off x="1" y="-12168"/>
            <a:ext cx="12191999" cy="1418058"/>
            <a:chOff x="1" y="-12168"/>
            <a:chExt cx="12191999" cy="1269467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" y="-12168"/>
              <a:ext cx="5269230" cy="1269467"/>
              <a:chOff x="3472376" y="1512597"/>
              <a:chExt cx="6309361" cy="2308860"/>
            </a:xfrm>
          </p:grpSpPr>
          <p:pic>
            <p:nvPicPr>
              <p:cNvPr id="11" name="รูปภาพ 10"/>
              <p:cNvPicPr>
                <a:picLocks noChangeAspect="1"/>
              </p:cNvPicPr>
              <p:nvPr/>
            </p:nvPicPr>
            <p:blipFill rotWithShape="1">
              <a:blip r:embed="rId4"/>
              <a:srcRect l="9188" t="36666" r="10462" b="29666"/>
              <a:stretch/>
            </p:blipFill>
            <p:spPr>
              <a:xfrm>
                <a:off x="3472376" y="1512597"/>
                <a:ext cx="6309361" cy="2308860"/>
              </a:xfrm>
              <a:prstGeom prst="rect">
                <a:avLst/>
              </a:prstGeom>
            </p:spPr>
          </p:pic>
          <p:pic>
            <p:nvPicPr>
              <p:cNvPr id="12" name="Picture 2" descr="C:\Users\payoongsuk\Desktop\PPT\LOGO-ศพก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6676" y="1727367"/>
                <a:ext cx="1863543" cy="190765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สี่เหลี่ยมผืนผ้า 12"/>
              <p:cNvSpPr/>
              <p:nvPr/>
            </p:nvSpPr>
            <p:spPr>
              <a:xfrm>
                <a:off x="5636911" y="1863621"/>
                <a:ext cx="4055729" cy="14053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0" name="สี่เหลี่ยมผืนผ้า 9"/>
            <p:cNvSpPr/>
            <p:nvPr/>
          </p:nvSpPr>
          <p:spPr>
            <a:xfrm>
              <a:off x="5269231" y="0"/>
              <a:ext cx="6922769" cy="12572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DBD5A173-AEE1-4A2F-BEB3-CCD8E0A9F62F}"/>
              </a:ext>
            </a:extLst>
          </p:cNvPr>
          <p:cNvSpPr txBox="1">
            <a:spLocks/>
          </p:cNvSpPr>
          <p:nvPr/>
        </p:nvSpPr>
        <p:spPr>
          <a:xfrm>
            <a:off x="2324100" y="40875"/>
            <a:ext cx="9679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สรุปผลการสำรวจการเชื่อมโยงการดำเนินงานระหว่าง </a:t>
            </a:r>
            <a:r>
              <a:rPr lang="th-T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 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กับ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Agritech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and Innovation Center (AIC)</a:t>
            </a:r>
            <a:r>
              <a:rPr lang="th-TH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: </a:t>
            </a:r>
            <a:r>
              <a:rPr lang="th-T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.เครือข่าย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169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แผนภูมิ 6">
            <a:extLst>
              <a:ext uri="{FF2B5EF4-FFF2-40B4-BE49-F238E27FC236}">
                <a16:creationId xmlns:a16="http://schemas.microsoft.com/office/drawing/2014/main" id="{74F1531A-5402-4312-875A-A6F0F3150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580708"/>
              </p:ext>
            </p:extLst>
          </p:nvPr>
        </p:nvGraphicFramePr>
        <p:xfrm>
          <a:off x="605790" y="1828432"/>
          <a:ext cx="11007090" cy="493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กลุ่ม 4"/>
          <p:cNvGrpSpPr/>
          <p:nvPr/>
        </p:nvGrpSpPr>
        <p:grpSpPr>
          <a:xfrm>
            <a:off x="1" y="-12168"/>
            <a:ext cx="12191999" cy="1418058"/>
            <a:chOff x="1" y="-12168"/>
            <a:chExt cx="12191999" cy="1269467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1" y="-12168"/>
              <a:ext cx="5269230" cy="1269467"/>
              <a:chOff x="3472376" y="1512597"/>
              <a:chExt cx="6309361" cy="2308860"/>
            </a:xfrm>
          </p:grpSpPr>
          <p:pic>
            <p:nvPicPr>
              <p:cNvPr id="9" name="รูปภาพ 8"/>
              <p:cNvPicPr>
                <a:picLocks noChangeAspect="1"/>
              </p:cNvPicPr>
              <p:nvPr/>
            </p:nvPicPr>
            <p:blipFill rotWithShape="1">
              <a:blip r:embed="rId3"/>
              <a:srcRect l="9188" t="36666" r="10462" b="29666"/>
              <a:stretch/>
            </p:blipFill>
            <p:spPr>
              <a:xfrm>
                <a:off x="3472376" y="1512597"/>
                <a:ext cx="6309361" cy="2308860"/>
              </a:xfrm>
              <a:prstGeom prst="rect">
                <a:avLst/>
              </a:prstGeom>
            </p:spPr>
          </p:pic>
          <p:pic>
            <p:nvPicPr>
              <p:cNvPr id="10" name="Picture 2" descr="C:\Users\payoongsuk\Desktop\PPT\LOGO-ศพก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6676" y="1727367"/>
                <a:ext cx="1863543" cy="190765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สี่เหลี่ยมผืนผ้า 10"/>
              <p:cNvSpPr/>
              <p:nvPr/>
            </p:nvSpPr>
            <p:spPr>
              <a:xfrm>
                <a:off x="5636911" y="1863621"/>
                <a:ext cx="4055729" cy="14053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8" name="สี่เหลี่ยมผืนผ้า 7"/>
            <p:cNvSpPr/>
            <p:nvPr/>
          </p:nvSpPr>
          <p:spPr>
            <a:xfrm>
              <a:off x="5269231" y="0"/>
              <a:ext cx="6922769" cy="12572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2" name="ชื่อเรื่อง 1">
            <a:extLst>
              <a:ext uri="{FF2B5EF4-FFF2-40B4-BE49-F238E27FC236}">
                <a16:creationId xmlns:a16="http://schemas.microsoft.com/office/drawing/2014/main" id="{DBD5A173-AEE1-4A2F-BEB3-CCD8E0A9F62F}"/>
              </a:ext>
            </a:extLst>
          </p:cNvPr>
          <p:cNvSpPr txBox="1">
            <a:spLocks/>
          </p:cNvSpPr>
          <p:nvPr/>
        </p:nvSpPr>
        <p:spPr>
          <a:xfrm>
            <a:off x="2324100" y="40875"/>
            <a:ext cx="9679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สรุปผลการสำรวจการเชื่อมโยงการดำเนินงานระหว่าง </a:t>
            </a:r>
            <a:r>
              <a:rPr lang="th-T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 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กับ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Agritech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and Innovation Center (AIC)</a:t>
            </a:r>
            <a:r>
              <a:rPr lang="th-TH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: </a:t>
            </a:r>
            <a:r>
              <a:rPr lang="th-T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.เครือข่าย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9056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ตัวแทนเนื้อหา 5">
            <a:extLst>
              <a:ext uri="{FF2B5EF4-FFF2-40B4-BE49-F238E27FC236}">
                <a16:creationId xmlns:a16="http://schemas.microsoft.com/office/drawing/2014/main" id="{FB530E63-C58B-4F06-9AA9-A238662394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0723"/>
              </p:ext>
            </p:extLst>
          </p:nvPr>
        </p:nvGraphicFramePr>
        <p:xfrm>
          <a:off x="640080" y="2153266"/>
          <a:ext cx="4197897" cy="3633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80439EAD-0606-4509-92EB-D927EF0E9C63}"/>
              </a:ext>
            </a:extLst>
          </p:cNvPr>
          <p:cNvSpPr txBox="1"/>
          <p:nvPr/>
        </p:nvSpPr>
        <p:spPr>
          <a:xfrm>
            <a:off x="525780" y="5952226"/>
            <a:ext cx="6983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หน่วยงานอื่นๆ  </a:t>
            </a:r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ได้แก่ จังหวัด อำเภอ </a:t>
            </a:r>
            <a:r>
              <a:rPr lang="en-US" sz="2400" dirty="0">
                <a:latin typeface="LilyUPC" panose="020B0604020202020204" pitchFamily="34" charset="-34"/>
                <a:cs typeface="LilyUPC" panose="020B0604020202020204" pitchFamily="34" charset="-34"/>
              </a:rPr>
              <a:t>AIC </a:t>
            </a:r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เงินทุนส่วนตัวเกษตรกร/กลุ่มเกษตรกร</a:t>
            </a:r>
            <a:r>
              <a:rPr lang="en-US" sz="2400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endParaRPr lang="th-TH" sz="2400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                            กรมทรัพยากรน้ำบาดาล  มหาวิทยาลัย</a:t>
            </a:r>
            <a:r>
              <a:rPr lang="en-US" sz="2400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อบต. วิทยาลัยเกษตร</a:t>
            </a:r>
            <a:endParaRPr lang="en-US" sz="24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graphicFrame>
        <p:nvGraphicFramePr>
          <p:cNvPr id="7" name="แผนภูมิ 6">
            <a:extLst>
              <a:ext uri="{FF2B5EF4-FFF2-40B4-BE49-F238E27FC236}">
                <a16:creationId xmlns:a16="http://schemas.microsoft.com/office/drawing/2014/main" id="{74F1531A-5402-4312-875A-A6F0F3150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613837"/>
              </p:ext>
            </p:extLst>
          </p:nvPr>
        </p:nvGraphicFramePr>
        <p:xfrm>
          <a:off x="5383530" y="2153266"/>
          <a:ext cx="6252210" cy="3633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กลุ่ม 7"/>
          <p:cNvGrpSpPr/>
          <p:nvPr/>
        </p:nvGrpSpPr>
        <p:grpSpPr>
          <a:xfrm>
            <a:off x="1" y="-12168"/>
            <a:ext cx="12191999" cy="1418058"/>
            <a:chOff x="1" y="-12168"/>
            <a:chExt cx="12191999" cy="1269467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" y="-12168"/>
              <a:ext cx="5269230" cy="1269467"/>
              <a:chOff x="3472376" y="1512597"/>
              <a:chExt cx="6309361" cy="2308860"/>
            </a:xfrm>
          </p:grpSpPr>
          <p:pic>
            <p:nvPicPr>
              <p:cNvPr id="13" name="รูปภาพ 12"/>
              <p:cNvPicPr>
                <a:picLocks noChangeAspect="1"/>
              </p:cNvPicPr>
              <p:nvPr/>
            </p:nvPicPr>
            <p:blipFill rotWithShape="1">
              <a:blip r:embed="rId4"/>
              <a:srcRect l="9188" t="36666" r="10462" b="29666"/>
              <a:stretch/>
            </p:blipFill>
            <p:spPr>
              <a:xfrm>
                <a:off x="3472376" y="1512597"/>
                <a:ext cx="6309361" cy="2308860"/>
              </a:xfrm>
              <a:prstGeom prst="rect">
                <a:avLst/>
              </a:prstGeom>
            </p:spPr>
          </p:pic>
          <p:pic>
            <p:nvPicPr>
              <p:cNvPr id="14" name="Picture 2" descr="C:\Users\payoongsuk\Desktop\PPT\LOGO-ศพก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6676" y="1727367"/>
                <a:ext cx="1863543" cy="190765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สี่เหลี่ยมผืนผ้า 14"/>
              <p:cNvSpPr/>
              <p:nvPr/>
            </p:nvSpPr>
            <p:spPr>
              <a:xfrm>
                <a:off x="5636911" y="1863621"/>
                <a:ext cx="4055729" cy="14053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" name="สี่เหลี่ยมผืนผ้า 11"/>
            <p:cNvSpPr/>
            <p:nvPr/>
          </p:nvSpPr>
          <p:spPr>
            <a:xfrm>
              <a:off x="5269231" y="0"/>
              <a:ext cx="6922769" cy="12572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6" name="ชื่อเรื่อง 1">
            <a:extLst>
              <a:ext uri="{FF2B5EF4-FFF2-40B4-BE49-F238E27FC236}">
                <a16:creationId xmlns:a16="http://schemas.microsoft.com/office/drawing/2014/main" id="{DBD5A173-AEE1-4A2F-BEB3-CCD8E0A9F62F}"/>
              </a:ext>
            </a:extLst>
          </p:cNvPr>
          <p:cNvSpPr txBox="1">
            <a:spLocks/>
          </p:cNvSpPr>
          <p:nvPr/>
        </p:nvSpPr>
        <p:spPr>
          <a:xfrm>
            <a:off x="2324100" y="40875"/>
            <a:ext cx="9679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สรุปผลการสำรวจการเชื่อมโยงการดำเนินงานระหว่าง </a:t>
            </a:r>
            <a:r>
              <a:rPr lang="th-T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 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กับ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Agritech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and Innovation Center (AIC)</a:t>
            </a:r>
            <a:r>
              <a:rPr lang="th-TH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: </a:t>
            </a:r>
            <a:r>
              <a:rPr lang="th-T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.เครือข่าย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8550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แผนภูมิ 6">
            <a:extLst>
              <a:ext uri="{FF2B5EF4-FFF2-40B4-BE49-F238E27FC236}">
                <a16:creationId xmlns:a16="http://schemas.microsoft.com/office/drawing/2014/main" id="{74F1531A-5402-4312-875A-A6F0F3150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18320"/>
              </p:ext>
            </p:extLst>
          </p:nvPr>
        </p:nvGraphicFramePr>
        <p:xfrm>
          <a:off x="6202681" y="2153266"/>
          <a:ext cx="5758129" cy="398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แผนภูมิ 5">
            <a:extLst>
              <a:ext uri="{FF2B5EF4-FFF2-40B4-BE49-F238E27FC236}">
                <a16:creationId xmlns:a16="http://schemas.microsoft.com/office/drawing/2014/main" id="{63EB2978-DD79-411E-AFDC-4E81348EF7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013915"/>
              </p:ext>
            </p:extLst>
          </p:nvPr>
        </p:nvGraphicFramePr>
        <p:xfrm>
          <a:off x="182880" y="2153266"/>
          <a:ext cx="5806439" cy="398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กลุ่ม 7"/>
          <p:cNvGrpSpPr/>
          <p:nvPr/>
        </p:nvGrpSpPr>
        <p:grpSpPr>
          <a:xfrm>
            <a:off x="1" y="-12168"/>
            <a:ext cx="12191999" cy="1418058"/>
            <a:chOff x="1" y="-12168"/>
            <a:chExt cx="12191999" cy="1269467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" y="-12168"/>
              <a:ext cx="5269230" cy="1269467"/>
              <a:chOff x="3472376" y="1512597"/>
              <a:chExt cx="6309361" cy="2308860"/>
            </a:xfrm>
          </p:grpSpPr>
          <p:pic>
            <p:nvPicPr>
              <p:cNvPr id="11" name="รูปภาพ 10"/>
              <p:cNvPicPr>
                <a:picLocks noChangeAspect="1"/>
              </p:cNvPicPr>
              <p:nvPr/>
            </p:nvPicPr>
            <p:blipFill rotWithShape="1">
              <a:blip r:embed="rId4"/>
              <a:srcRect l="9188" t="36666" r="10462" b="29666"/>
              <a:stretch/>
            </p:blipFill>
            <p:spPr>
              <a:xfrm>
                <a:off x="3472376" y="1512597"/>
                <a:ext cx="6309361" cy="2308860"/>
              </a:xfrm>
              <a:prstGeom prst="rect">
                <a:avLst/>
              </a:prstGeom>
            </p:spPr>
          </p:pic>
          <p:pic>
            <p:nvPicPr>
              <p:cNvPr id="12" name="Picture 2" descr="C:\Users\payoongsuk\Desktop\PPT\LOGO-ศพก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6676" y="1727367"/>
                <a:ext cx="1863543" cy="190765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สี่เหลี่ยมผืนผ้า 12"/>
              <p:cNvSpPr/>
              <p:nvPr/>
            </p:nvSpPr>
            <p:spPr>
              <a:xfrm>
                <a:off x="5636911" y="1863621"/>
                <a:ext cx="4055729" cy="14053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0" name="สี่เหลี่ยมผืนผ้า 9"/>
            <p:cNvSpPr/>
            <p:nvPr/>
          </p:nvSpPr>
          <p:spPr>
            <a:xfrm>
              <a:off x="5269231" y="0"/>
              <a:ext cx="6922769" cy="12572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DBD5A173-AEE1-4A2F-BEB3-CCD8E0A9F62F}"/>
              </a:ext>
            </a:extLst>
          </p:cNvPr>
          <p:cNvSpPr txBox="1">
            <a:spLocks/>
          </p:cNvSpPr>
          <p:nvPr/>
        </p:nvSpPr>
        <p:spPr>
          <a:xfrm>
            <a:off x="2324100" y="40875"/>
            <a:ext cx="9679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สรุปผลการสำรวจการเชื่อมโยงการดำเนินงานระหว่าง </a:t>
            </a:r>
            <a:r>
              <a:rPr lang="th-T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 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กับ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Agritech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and Innovation Center (AIC)</a:t>
            </a:r>
            <a:r>
              <a:rPr lang="th-TH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: </a:t>
            </a:r>
            <a:r>
              <a:rPr lang="th-T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.เครือข่าย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3381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แผนภูมิ 6">
            <a:extLst>
              <a:ext uri="{FF2B5EF4-FFF2-40B4-BE49-F238E27FC236}">
                <a16:creationId xmlns:a16="http://schemas.microsoft.com/office/drawing/2014/main" id="{74F1531A-5402-4312-875A-A6F0F3150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496116"/>
              </p:ext>
            </p:extLst>
          </p:nvPr>
        </p:nvGraphicFramePr>
        <p:xfrm>
          <a:off x="6202681" y="1760219"/>
          <a:ext cx="5758129" cy="4892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แผนภูมิ 5">
            <a:extLst>
              <a:ext uri="{FF2B5EF4-FFF2-40B4-BE49-F238E27FC236}">
                <a16:creationId xmlns:a16="http://schemas.microsoft.com/office/drawing/2014/main" id="{63EB2978-DD79-411E-AFDC-4E81348EF7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7330640"/>
              </p:ext>
            </p:extLst>
          </p:nvPr>
        </p:nvGraphicFramePr>
        <p:xfrm>
          <a:off x="231190" y="1760220"/>
          <a:ext cx="5758129" cy="4892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กลุ่ม 7"/>
          <p:cNvGrpSpPr/>
          <p:nvPr/>
        </p:nvGrpSpPr>
        <p:grpSpPr>
          <a:xfrm>
            <a:off x="1" y="-12168"/>
            <a:ext cx="12191999" cy="1418058"/>
            <a:chOff x="1" y="-12168"/>
            <a:chExt cx="12191999" cy="1269467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" y="-12168"/>
              <a:ext cx="5269230" cy="1269467"/>
              <a:chOff x="3472376" y="1512597"/>
              <a:chExt cx="6309361" cy="2308860"/>
            </a:xfrm>
          </p:grpSpPr>
          <p:pic>
            <p:nvPicPr>
              <p:cNvPr id="11" name="รูปภาพ 10"/>
              <p:cNvPicPr>
                <a:picLocks noChangeAspect="1"/>
              </p:cNvPicPr>
              <p:nvPr/>
            </p:nvPicPr>
            <p:blipFill rotWithShape="1">
              <a:blip r:embed="rId4"/>
              <a:srcRect l="9188" t="36666" r="10462" b="29666"/>
              <a:stretch/>
            </p:blipFill>
            <p:spPr>
              <a:xfrm>
                <a:off x="3472376" y="1512597"/>
                <a:ext cx="6309361" cy="2308860"/>
              </a:xfrm>
              <a:prstGeom prst="rect">
                <a:avLst/>
              </a:prstGeom>
            </p:spPr>
          </p:pic>
          <p:pic>
            <p:nvPicPr>
              <p:cNvPr id="12" name="Picture 2" descr="C:\Users\payoongsuk\Desktop\PPT\LOGO-ศพก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6676" y="1727367"/>
                <a:ext cx="1863543" cy="190765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สี่เหลี่ยมผืนผ้า 12"/>
              <p:cNvSpPr/>
              <p:nvPr/>
            </p:nvSpPr>
            <p:spPr>
              <a:xfrm>
                <a:off x="5636911" y="1863621"/>
                <a:ext cx="4055729" cy="14053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0" name="สี่เหลี่ยมผืนผ้า 9"/>
            <p:cNvSpPr/>
            <p:nvPr/>
          </p:nvSpPr>
          <p:spPr>
            <a:xfrm>
              <a:off x="5269231" y="0"/>
              <a:ext cx="6922769" cy="12572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DBD5A173-AEE1-4A2F-BEB3-CCD8E0A9F62F}"/>
              </a:ext>
            </a:extLst>
          </p:cNvPr>
          <p:cNvSpPr txBox="1">
            <a:spLocks/>
          </p:cNvSpPr>
          <p:nvPr/>
        </p:nvSpPr>
        <p:spPr>
          <a:xfrm>
            <a:off x="2324100" y="40875"/>
            <a:ext cx="9679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สรุปผลการสำรวจการเชื่อมโยงการดำเนินงานระหว่าง </a:t>
            </a:r>
            <a:r>
              <a:rPr lang="th-T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 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กับ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Agritech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and Innovation Center (AIC)</a:t>
            </a:r>
            <a:r>
              <a:rPr lang="th-TH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: </a:t>
            </a:r>
            <a:r>
              <a:rPr lang="th-T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.เครือข่าย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2637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34219" t="33834" r="16469" b="14000"/>
          <a:stretch/>
        </p:blipFill>
        <p:spPr>
          <a:xfrm>
            <a:off x="11723" y="0"/>
            <a:ext cx="12192000" cy="6858000"/>
          </a:xfrm>
          <a:prstGeom prst="rect">
            <a:avLst/>
          </a:prstGeom>
        </p:spPr>
      </p:pic>
      <p:sp>
        <p:nvSpPr>
          <p:cNvPr id="4" name="สี่เหลี่ยมผืนผ้า 5"/>
          <p:cNvSpPr/>
          <p:nvPr/>
        </p:nvSpPr>
        <p:spPr>
          <a:xfrm>
            <a:off x="4382431" y="761998"/>
            <a:ext cx="4327815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8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ขอบคุณครับ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3"/>
          <a:srcRect l="51539" t="26324" r="34904" b="53505"/>
          <a:stretch/>
        </p:blipFill>
        <p:spPr>
          <a:xfrm>
            <a:off x="1992043" y="628586"/>
            <a:ext cx="2213337" cy="1852294"/>
          </a:xfrm>
          <a:prstGeom prst="rect">
            <a:avLst/>
          </a:prstGeom>
        </p:spPr>
      </p:pic>
      <p:cxnSp>
        <p:nvCxnSpPr>
          <p:cNvPr id="10" name="ตัวเชื่อมต่อตรง 9"/>
          <p:cNvCxnSpPr/>
          <p:nvPr/>
        </p:nvCxnSpPr>
        <p:spPr>
          <a:xfrm>
            <a:off x="4206845" y="884388"/>
            <a:ext cx="0" cy="13241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5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กลุ่ม 6"/>
          <p:cNvGrpSpPr/>
          <p:nvPr/>
        </p:nvGrpSpPr>
        <p:grpSpPr>
          <a:xfrm>
            <a:off x="1" y="-12168"/>
            <a:ext cx="12191999" cy="1418058"/>
            <a:chOff x="1" y="-12168"/>
            <a:chExt cx="12191999" cy="1269467"/>
          </a:xfrm>
        </p:grpSpPr>
        <p:grpSp>
          <p:nvGrpSpPr>
            <p:cNvPr id="8" name="กลุ่ม 7"/>
            <p:cNvGrpSpPr/>
            <p:nvPr/>
          </p:nvGrpSpPr>
          <p:grpSpPr>
            <a:xfrm>
              <a:off x="1" y="-12168"/>
              <a:ext cx="5269230" cy="1269467"/>
              <a:chOff x="3472376" y="1512597"/>
              <a:chExt cx="6309361" cy="2308860"/>
            </a:xfrm>
          </p:grpSpPr>
          <p:pic>
            <p:nvPicPr>
              <p:cNvPr id="10" name="รูปภาพ 9"/>
              <p:cNvPicPr>
                <a:picLocks noChangeAspect="1"/>
              </p:cNvPicPr>
              <p:nvPr/>
            </p:nvPicPr>
            <p:blipFill rotWithShape="1">
              <a:blip r:embed="rId2"/>
              <a:srcRect l="9188" t="36666" r="10462" b="29666"/>
              <a:stretch/>
            </p:blipFill>
            <p:spPr>
              <a:xfrm>
                <a:off x="3472376" y="1512597"/>
                <a:ext cx="6309361" cy="2308860"/>
              </a:xfrm>
              <a:prstGeom prst="rect">
                <a:avLst/>
              </a:prstGeom>
            </p:spPr>
          </p:pic>
          <p:pic>
            <p:nvPicPr>
              <p:cNvPr id="12" name="Picture 2" descr="C:\Users\payoongsuk\Desktop\PPT\LOGO-ศพก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6676" y="1727367"/>
                <a:ext cx="1863543" cy="190765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สี่เหลี่ยมผืนผ้า 12"/>
              <p:cNvSpPr/>
              <p:nvPr/>
            </p:nvSpPr>
            <p:spPr>
              <a:xfrm>
                <a:off x="5636911" y="1863621"/>
                <a:ext cx="4055729" cy="14053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9" name="สี่เหลี่ยมผืนผ้า 8"/>
            <p:cNvSpPr/>
            <p:nvPr/>
          </p:nvSpPr>
          <p:spPr>
            <a:xfrm>
              <a:off x="5269231" y="0"/>
              <a:ext cx="6922769" cy="12572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DBD5A173-AEE1-4A2F-BEB3-CCD8E0A9F62F}"/>
              </a:ext>
            </a:extLst>
          </p:cNvPr>
          <p:cNvSpPr txBox="1">
            <a:spLocks/>
          </p:cNvSpPr>
          <p:nvPr/>
        </p:nvSpPr>
        <p:spPr>
          <a:xfrm>
            <a:off x="2324100" y="40875"/>
            <a:ext cx="9679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สรุปผลการสำรวจการเชื่อมโยงการดำเนินงาน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ระหว่าง </a:t>
            </a:r>
            <a:r>
              <a:rPr lang="th-T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กับ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AIC</a:t>
            </a:r>
          </a:p>
        </p:txBody>
      </p:sp>
      <p:graphicFrame>
        <p:nvGraphicFramePr>
          <p:cNvPr id="6" name="ตัวแทนเนื้อหา 5">
            <a:extLst>
              <a:ext uri="{FF2B5EF4-FFF2-40B4-BE49-F238E27FC236}">
                <a16:creationId xmlns:a16="http://schemas.microsoft.com/office/drawing/2014/main" id="{4DD2D052-1F05-467E-9DC8-0CADDD4E1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717919"/>
              </p:ext>
            </p:extLst>
          </p:nvPr>
        </p:nvGraphicFramePr>
        <p:xfrm>
          <a:off x="514350" y="1964170"/>
          <a:ext cx="3617921" cy="419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ตัวแทนเนื้อหา 5">
            <a:extLst>
              <a:ext uri="{FF2B5EF4-FFF2-40B4-BE49-F238E27FC236}">
                <a16:creationId xmlns:a16="http://schemas.microsoft.com/office/drawing/2014/main" id="{FB530E63-C58B-4F06-9AA9-A238662394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800738"/>
              </p:ext>
            </p:extLst>
          </p:nvPr>
        </p:nvGraphicFramePr>
        <p:xfrm>
          <a:off x="4479067" y="1964171"/>
          <a:ext cx="3613373" cy="4196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ตัวแทนเนื้อหา 5">
            <a:extLst>
              <a:ext uri="{FF2B5EF4-FFF2-40B4-BE49-F238E27FC236}">
                <a16:creationId xmlns:a16="http://schemas.microsoft.com/office/drawing/2014/main" id="{C6C13D8D-607E-4728-89B3-F41A459D2B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009367"/>
              </p:ext>
            </p:extLst>
          </p:nvPr>
        </p:nvGraphicFramePr>
        <p:xfrm>
          <a:off x="8351498" y="1964171"/>
          <a:ext cx="3512842" cy="4196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3412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แทนเนื้อหา 5">
            <a:extLst>
              <a:ext uri="{FF2B5EF4-FFF2-40B4-BE49-F238E27FC236}">
                <a16:creationId xmlns:a16="http://schemas.microsoft.com/office/drawing/2014/main" id="{4DD2D052-1F05-467E-9DC8-0CADDD4E1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160524"/>
              </p:ext>
            </p:extLst>
          </p:nvPr>
        </p:nvGraphicFramePr>
        <p:xfrm>
          <a:off x="270932" y="2116571"/>
          <a:ext cx="3262745" cy="3633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ตัวแทนเนื้อหา 5">
            <a:extLst>
              <a:ext uri="{FF2B5EF4-FFF2-40B4-BE49-F238E27FC236}">
                <a16:creationId xmlns:a16="http://schemas.microsoft.com/office/drawing/2014/main" id="{FB530E63-C58B-4F06-9AA9-A238662394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588296"/>
              </p:ext>
            </p:extLst>
          </p:nvPr>
        </p:nvGraphicFramePr>
        <p:xfrm>
          <a:off x="3736541" y="2110582"/>
          <a:ext cx="3262745" cy="3633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6814C85-BBCF-4C72-98EB-CB1B0D7C3C95}"/>
              </a:ext>
            </a:extLst>
          </p:cNvPr>
          <p:cNvSpPr txBox="1"/>
          <p:nvPr/>
        </p:nvSpPr>
        <p:spPr>
          <a:xfrm>
            <a:off x="3667961" y="5748936"/>
            <a:ext cx="3830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อื่นๆ</a:t>
            </a:r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 ได้แก่ อบรมความรู้/ประธาน </a:t>
            </a:r>
          </a:p>
          <a:p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                การทำงานวิจัย </a:t>
            </a:r>
          </a:p>
          <a:p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                การประชุม/ศึกษาดูงาน</a:t>
            </a:r>
            <a:endParaRPr lang="en-US" sz="24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466FDD29-FA73-47D7-AF65-DF89532E7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1188870"/>
              </p:ext>
            </p:extLst>
          </p:nvPr>
        </p:nvGraphicFramePr>
        <p:xfrm>
          <a:off x="7120466" y="2110582"/>
          <a:ext cx="4648201" cy="3633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9" name="กลุ่ม 8"/>
          <p:cNvGrpSpPr/>
          <p:nvPr/>
        </p:nvGrpSpPr>
        <p:grpSpPr>
          <a:xfrm>
            <a:off x="1" y="-12168"/>
            <a:ext cx="12191999" cy="1418058"/>
            <a:chOff x="1" y="-12168"/>
            <a:chExt cx="12191999" cy="1269467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" y="-12168"/>
              <a:ext cx="5269230" cy="1269467"/>
              <a:chOff x="3472376" y="1512597"/>
              <a:chExt cx="6309361" cy="2308860"/>
            </a:xfrm>
          </p:grpSpPr>
          <p:pic>
            <p:nvPicPr>
              <p:cNvPr id="13" name="รูปภาพ 12"/>
              <p:cNvPicPr>
                <a:picLocks noChangeAspect="1"/>
              </p:cNvPicPr>
              <p:nvPr/>
            </p:nvPicPr>
            <p:blipFill rotWithShape="1">
              <a:blip r:embed="rId6"/>
              <a:srcRect l="9188" t="36666" r="10462" b="29666"/>
              <a:stretch/>
            </p:blipFill>
            <p:spPr>
              <a:xfrm>
                <a:off x="3472376" y="1512597"/>
                <a:ext cx="6309361" cy="2308860"/>
              </a:xfrm>
              <a:prstGeom prst="rect">
                <a:avLst/>
              </a:prstGeom>
            </p:spPr>
          </p:pic>
          <p:pic>
            <p:nvPicPr>
              <p:cNvPr id="14" name="Picture 2" descr="C:\Users\payoongsuk\Desktop\PPT\LOGO-ศพก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6676" y="1727367"/>
                <a:ext cx="1863543" cy="190765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สี่เหลี่ยมผืนผ้า 14"/>
              <p:cNvSpPr/>
              <p:nvPr/>
            </p:nvSpPr>
            <p:spPr>
              <a:xfrm>
                <a:off x="5636911" y="1863621"/>
                <a:ext cx="4055729" cy="14053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" name="สี่เหลี่ยมผืนผ้า 11"/>
            <p:cNvSpPr/>
            <p:nvPr/>
          </p:nvSpPr>
          <p:spPr>
            <a:xfrm>
              <a:off x="5269231" y="0"/>
              <a:ext cx="6922769" cy="12572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6" name="ชื่อเรื่อง 1">
            <a:extLst>
              <a:ext uri="{FF2B5EF4-FFF2-40B4-BE49-F238E27FC236}">
                <a16:creationId xmlns:a16="http://schemas.microsoft.com/office/drawing/2014/main" id="{DBD5A173-AEE1-4A2F-BEB3-CCD8E0A9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40875"/>
            <a:ext cx="9679517" cy="1325563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สรุปผลการสำรวจการเชื่อมโยงการดำเนินงานระหว่าง </a:t>
            </a:r>
            <a:r>
              <a:rPr lang="th-T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 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กับ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Agritech and Innovation Center (AIC)</a:t>
            </a:r>
            <a:r>
              <a:rPr lang="th-TH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: </a:t>
            </a: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ศพก.หลัก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156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ตัวแทนเนื้อหา 5">
            <a:extLst>
              <a:ext uri="{FF2B5EF4-FFF2-40B4-BE49-F238E27FC236}">
                <a16:creationId xmlns:a16="http://schemas.microsoft.com/office/drawing/2014/main" id="{FB530E63-C58B-4F06-9AA9-A238662394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635059"/>
              </p:ext>
            </p:extLst>
          </p:nvPr>
        </p:nvGraphicFramePr>
        <p:xfrm>
          <a:off x="651510" y="1787923"/>
          <a:ext cx="4186467" cy="4095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466FDD29-FA73-47D7-AF65-DF89532E7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9457235"/>
              </p:ext>
            </p:extLst>
          </p:nvPr>
        </p:nvGraphicFramePr>
        <p:xfrm>
          <a:off x="5269231" y="1787923"/>
          <a:ext cx="6320789" cy="4095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80439EAD-0606-4509-92EB-D927EF0E9C63}"/>
              </a:ext>
            </a:extLst>
          </p:cNvPr>
          <p:cNvSpPr txBox="1"/>
          <p:nvPr/>
        </p:nvSpPr>
        <p:spPr>
          <a:xfrm>
            <a:off x="498819" y="5883567"/>
            <a:ext cx="5296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AIC 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นอกพื้นที่ </a:t>
            </a:r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ได้แก่ ศูนย์วิจัยข้าวเชียงราย,ม.ราช</a:t>
            </a:r>
            <a:r>
              <a:rPr lang="th-TH" sz="2400" dirty="0" err="1">
                <a:latin typeface="LilyUPC" panose="020B0604020202020204" pitchFamily="34" charset="-34"/>
                <a:cs typeface="LilyUPC" panose="020B0604020202020204" pitchFamily="34" charset="-34"/>
              </a:rPr>
              <a:t>ภัฎ</a:t>
            </a:r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อุตรดิตถ์, </a:t>
            </a:r>
          </a:p>
          <a:p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                            </a:t>
            </a:r>
            <a:r>
              <a:rPr lang="th-TH" sz="2400" dirty="0" err="1">
                <a:latin typeface="LilyUPC" panose="020B0604020202020204" pitchFamily="34" charset="-34"/>
                <a:cs typeface="LilyUPC" panose="020B0604020202020204" pitchFamily="34" charset="-34"/>
              </a:rPr>
              <a:t>มช</a:t>
            </a:r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. ,ม.แม่</a:t>
            </a:r>
            <a:r>
              <a:rPr lang="th-TH" sz="2400" dirty="0" err="1">
                <a:latin typeface="LilyUPC" panose="020B0604020202020204" pitchFamily="34" charset="-34"/>
                <a:cs typeface="LilyUPC" panose="020B0604020202020204" pitchFamily="34" charset="-34"/>
              </a:rPr>
              <a:t>โจ้</a:t>
            </a:r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, วิทยาลัยเกษตร</a:t>
            </a:r>
            <a:r>
              <a:rPr lang="th-TH" sz="2400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endParaRPr lang="en-US" sz="2400" b="1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grpSp>
        <p:nvGrpSpPr>
          <p:cNvPr id="7" name="กลุ่ม 6"/>
          <p:cNvGrpSpPr/>
          <p:nvPr/>
        </p:nvGrpSpPr>
        <p:grpSpPr>
          <a:xfrm>
            <a:off x="1" y="-12168"/>
            <a:ext cx="12191999" cy="1418058"/>
            <a:chOff x="1" y="-12168"/>
            <a:chExt cx="12191999" cy="1269467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" y="-12168"/>
              <a:ext cx="5269230" cy="1269467"/>
              <a:chOff x="3472376" y="1512597"/>
              <a:chExt cx="6309361" cy="2308860"/>
            </a:xfrm>
          </p:grpSpPr>
          <p:pic>
            <p:nvPicPr>
              <p:cNvPr id="13" name="รูปภาพ 12"/>
              <p:cNvPicPr>
                <a:picLocks noChangeAspect="1"/>
              </p:cNvPicPr>
              <p:nvPr/>
            </p:nvPicPr>
            <p:blipFill rotWithShape="1">
              <a:blip r:embed="rId4"/>
              <a:srcRect l="9188" t="36666" r="10462" b="29666"/>
              <a:stretch/>
            </p:blipFill>
            <p:spPr>
              <a:xfrm>
                <a:off x="3472376" y="1512597"/>
                <a:ext cx="6309361" cy="2308860"/>
              </a:xfrm>
              <a:prstGeom prst="rect">
                <a:avLst/>
              </a:prstGeom>
            </p:spPr>
          </p:pic>
          <p:pic>
            <p:nvPicPr>
              <p:cNvPr id="14" name="Picture 2" descr="C:\Users\payoongsuk\Desktop\PPT\LOGO-ศพก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6676" y="1727367"/>
                <a:ext cx="1863543" cy="190765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สี่เหลี่ยมผืนผ้า 14"/>
              <p:cNvSpPr/>
              <p:nvPr/>
            </p:nvSpPr>
            <p:spPr>
              <a:xfrm>
                <a:off x="5636911" y="1863621"/>
                <a:ext cx="4055729" cy="14053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" name="สี่เหลี่ยมผืนผ้า 11"/>
            <p:cNvSpPr/>
            <p:nvPr/>
          </p:nvSpPr>
          <p:spPr>
            <a:xfrm>
              <a:off x="5269231" y="0"/>
              <a:ext cx="6922769" cy="12572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6" name="ชื่อเรื่อง 1">
            <a:extLst>
              <a:ext uri="{FF2B5EF4-FFF2-40B4-BE49-F238E27FC236}">
                <a16:creationId xmlns:a16="http://schemas.microsoft.com/office/drawing/2014/main" id="{DBD5A173-AEE1-4A2F-BEB3-CCD8E0A9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40875"/>
            <a:ext cx="9679517" cy="1325563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สรุปผลการสำรวจการเชื่อมโยงการดำเนินงานระหว่าง </a:t>
            </a:r>
            <a:r>
              <a:rPr lang="th-T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 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กับ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Agritech and Innovation Center (AIC)</a:t>
            </a:r>
            <a:r>
              <a:rPr lang="th-TH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: </a:t>
            </a: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ศพก.หลัก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672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ตัวแทนเนื้อหา 5">
            <a:extLst>
              <a:ext uri="{FF2B5EF4-FFF2-40B4-BE49-F238E27FC236}">
                <a16:creationId xmlns:a16="http://schemas.microsoft.com/office/drawing/2014/main" id="{FB530E63-C58B-4F06-9AA9-A238662394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132267"/>
              </p:ext>
            </p:extLst>
          </p:nvPr>
        </p:nvGraphicFramePr>
        <p:xfrm>
          <a:off x="514711" y="1582030"/>
          <a:ext cx="3840119" cy="426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466FDD29-FA73-47D7-AF65-DF89532E7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151435"/>
              </p:ext>
            </p:extLst>
          </p:nvPr>
        </p:nvGraphicFramePr>
        <p:xfrm>
          <a:off x="4709160" y="1628802"/>
          <a:ext cx="7132320" cy="4214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80439EAD-0606-4509-92EB-D927EF0E9C63}"/>
              </a:ext>
            </a:extLst>
          </p:cNvPr>
          <p:cNvSpPr txBox="1"/>
          <p:nvPr/>
        </p:nvSpPr>
        <p:spPr>
          <a:xfrm>
            <a:off x="339090" y="5952226"/>
            <a:ext cx="11280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AIC </a:t>
            </a:r>
            <a:r>
              <a:rPr lang="th-TH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นอกพื้นที่  </a:t>
            </a:r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ได้แก่ สุพรรณบุรี, ม.ราชภัฏราชนครินทร์, กรุงปักกิ่ง ประเทศจีน, โรงงานผลิตรถ</a:t>
            </a:r>
            <a:r>
              <a:rPr lang="th-TH" sz="2400" dirty="0" err="1">
                <a:latin typeface="LilyUPC" panose="020B0604020202020204" pitchFamily="34" charset="-34"/>
                <a:cs typeface="LilyUPC" panose="020B0604020202020204" pitchFamily="34" charset="-34"/>
              </a:rPr>
              <a:t>แทรคเตอร์</a:t>
            </a:r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คูโบตา จ.ชลบุรี, </a:t>
            </a:r>
          </a:p>
          <a:p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                             จ.ยโสธร, วิทยาลัยเกษตร, สถานีพัฒนาที่ดิน, ทะเลทรัพย์, ม.ราช</a:t>
            </a:r>
            <a:r>
              <a:rPr lang="th-TH" sz="2400" dirty="0" err="1">
                <a:latin typeface="LilyUPC" panose="020B0604020202020204" pitchFamily="34" charset="-34"/>
                <a:cs typeface="LilyUPC" panose="020B0604020202020204" pitchFamily="34" charset="-34"/>
              </a:rPr>
              <a:t>ภัฎ</a:t>
            </a:r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อุตรดิตถ์, ม.แม่โจ้ </a:t>
            </a:r>
            <a:r>
              <a:rPr lang="th-TH" sz="2400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endParaRPr lang="en-US" sz="2400" b="1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grpSp>
        <p:nvGrpSpPr>
          <p:cNvPr id="23" name="กลุ่ม 22"/>
          <p:cNvGrpSpPr/>
          <p:nvPr/>
        </p:nvGrpSpPr>
        <p:grpSpPr>
          <a:xfrm>
            <a:off x="1" y="-12168"/>
            <a:ext cx="12191999" cy="1418058"/>
            <a:chOff x="1" y="-12168"/>
            <a:chExt cx="12191999" cy="1269467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1" y="-12168"/>
              <a:ext cx="5269230" cy="1269467"/>
              <a:chOff x="3472376" y="1512597"/>
              <a:chExt cx="6309361" cy="2308860"/>
            </a:xfrm>
          </p:grpSpPr>
          <p:pic>
            <p:nvPicPr>
              <p:cNvPr id="5" name="รูปภาพ 4"/>
              <p:cNvPicPr>
                <a:picLocks noChangeAspect="1"/>
              </p:cNvPicPr>
              <p:nvPr/>
            </p:nvPicPr>
            <p:blipFill rotWithShape="1">
              <a:blip r:embed="rId4"/>
              <a:srcRect l="9188" t="36666" r="10462" b="29666"/>
              <a:stretch/>
            </p:blipFill>
            <p:spPr>
              <a:xfrm>
                <a:off x="3472376" y="1512597"/>
                <a:ext cx="6309361" cy="2308860"/>
              </a:xfrm>
              <a:prstGeom prst="rect">
                <a:avLst/>
              </a:prstGeom>
            </p:spPr>
          </p:pic>
          <p:pic>
            <p:nvPicPr>
              <p:cNvPr id="20" name="Picture 2" descr="C:\Users\payoongsuk\Desktop\PPT\LOGO-ศพก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6676" y="1727367"/>
                <a:ext cx="1863543" cy="190765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สี่เหลี่ยมผืนผ้า 5"/>
              <p:cNvSpPr/>
              <p:nvPr/>
            </p:nvSpPr>
            <p:spPr>
              <a:xfrm>
                <a:off x="5636911" y="1863621"/>
                <a:ext cx="4055729" cy="14053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5269231" y="0"/>
              <a:ext cx="6922769" cy="12572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D5A173-AEE1-4A2F-BEB3-CCD8E0A9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40875"/>
            <a:ext cx="9679517" cy="1325563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สรุปผลการสำรวจการเชื่อมโยงการดำเนินงานระหว่าง </a:t>
            </a:r>
            <a:r>
              <a:rPr lang="th-T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 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กับ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Agritech and Innovation Center (AIC)</a:t>
            </a:r>
            <a:r>
              <a:rPr lang="th-TH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: </a:t>
            </a: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ศพก.หลัก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470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ตัวแทนเนื้อหา 5">
            <a:extLst>
              <a:ext uri="{FF2B5EF4-FFF2-40B4-BE49-F238E27FC236}">
                <a16:creationId xmlns:a16="http://schemas.microsoft.com/office/drawing/2014/main" id="{FB530E63-C58B-4F06-9AA9-A238662394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8219"/>
              </p:ext>
            </p:extLst>
          </p:nvPr>
        </p:nvGraphicFramePr>
        <p:xfrm>
          <a:off x="605790" y="2153266"/>
          <a:ext cx="4232187" cy="3633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80439EAD-0606-4509-92EB-D927EF0E9C63}"/>
              </a:ext>
            </a:extLst>
          </p:cNvPr>
          <p:cNvSpPr txBox="1"/>
          <p:nvPr/>
        </p:nvSpPr>
        <p:spPr>
          <a:xfrm>
            <a:off x="480060" y="5820622"/>
            <a:ext cx="696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หน่วยงานอื่นๆ </a:t>
            </a:r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ได้แก่ จังหวัด อำเภอ </a:t>
            </a:r>
            <a:r>
              <a:rPr lang="en-US" sz="2400" dirty="0">
                <a:latin typeface="LilyUPC" panose="020B0604020202020204" pitchFamily="34" charset="-34"/>
                <a:cs typeface="LilyUPC" panose="020B0604020202020204" pitchFamily="34" charset="-34"/>
              </a:rPr>
              <a:t>AIC </a:t>
            </a:r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เงินทุนส่วนตัวเกษตรกร</a:t>
            </a:r>
            <a:r>
              <a:rPr lang="en-US" sz="2400" dirty="0">
                <a:latin typeface="LilyUPC" panose="020B0604020202020204" pitchFamily="34" charset="-34"/>
                <a:cs typeface="LilyUPC" panose="020B0604020202020204" pitchFamily="34" charset="-34"/>
              </a:rPr>
              <a:t>/</a:t>
            </a:r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กลุ่มเกษตรกร</a:t>
            </a:r>
            <a:r>
              <a:rPr lang="en-US" sz="2400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</a:p>
          <a:p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                            กรมทรัพยากรน้ำบาดาล มหาวิทยาลัย</a:t>
            </a:r>
            <a:r>
              <a:rPr lang="en-US" sz="2400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sz="2400" dirty="0">
                <a:latin typeface="LilyUPC" panose="020B0604020202020204" pitchFamily="34" charset="-34"/>
                <a:cs typeface="LilyUPC" panose="020B0604020202020204" pitchFamily="34" charset="-34"/>
              </a:rPr>
              <a:t>อบต. วิทยาลัยเกษตร</a:t>
            </a:r>
            <a:endParaRPr lang="en-US" sz="24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graphicFrame>
        <p:nvGraphicFramePr>
          <p:cNvPr id="7" name="แผนภูมิ 6">
            <a:extLst>
              <a:ext uri="{FF2B5EF4-FFF2-40B4-BE49-F238E27FC236}">
                <a16:creationId xmlns:a16="http://schemas.microsoft.com/office/drawing/2014/main" id="{74F1531A-5402-4312-875A-A6F0F3150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290263"/>
              </p:ext>
            </p:extLst>
          </p:nvPr>
        </p:nvGraphicFramePr>
        <p:xfrm>
          <a:off x="5194822" y="2153266"/>
          <a:ext cx="6406628" cy="3633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กลุ่ม 7"/>
          <p:cNvGrpSpPr/>
          <p:nvPr/>
        </p:nvGrpSpPr>
        <p:grpSpPr>
          <a:xfrm>
            <a:off x="1" y="-12168"/>
            <a:ext cx="12191999" cy="1418058"/>
            <a:chOff x="1" y="-12168"/>
            <a:chExt cx="12191999" cy="1269467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" y="-12168"/>
              <a:ext cx="5269230" cy="1269467"/>
              <a:chOff x="3472376" y="1512597"/>
              <a:chExt cx="6309361" cy="2308860"/>
            </a:xfrm>
          </p:grpSpPr>
          <p:pic>
            <p:nvPicPr>
              <p:cNvPr id="13" name="รูปภาพ 12"/>
              <p:cNvPicPr>
                <a:picLocks noChangeAspect="1"/>
              </p:cNvPicPr>
              <p:nvPr/>
            </p:nvPicPr>
            <p:blipFill rotWithShape="1">
              <a:blip r:embed="rId4"/>
              <a:srcRect l="9188" t="36666" r="10462" b="29666"/>
              <a:stretch/>
            </p:blipFill>
            <p:spPr>
              <a:xfrm>
                <a:off x="3472376" y="1512597"/>
                <a:ext cx="6309361" cy="2308860"/>
              </a:xfrm>
              <a:prstGeom prst="rect">
                <a:avLst/>
              </a:prstGeom>
            </p:spPr>
          </p:pic>
          <p:pic>
            <p:nvPicPr>
              <p:cNvPr id="14" name="Picture 2" descr="C:\Users\payoongsuk\Desktop\PPT\LOGO-ศพก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6676" y="1727367"/>
                <a:ext cx="1863543" cy="190765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สี่เหลี่ยมผืนผ้า 14"/>
              <p:cNvSpPr/>
              <p:nvPr/>
            </p:nvSpPr>
            <p:spPr>
              <a:xfrm>
                <a:off x="5636911" y="1863621"/>
                <a:ext cx="4055729" cy="14053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" name="สี่เหลี่ยมผืนผ้า 11"/>
            <p:cNvSpPr/>
            <p:nvPr/>
          </p:nvSpPr>
          <p:spPr>
            <a:xfrm>
              <a:off x="5269231" y="0"/>
              <a:ext cx="6922769" cy="12572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6" name="ชื่อเรื่อง 1">
            <a:extLst>
              <a:ext uri="{FF2B5EF4-FFF2-40B4-BE49-F238E27FC236}">
                <a16:creationId xmlns:a16="http://schemas.microsoft.com/office/drawing/2014/main" id="{DBD5A173-AEE1-4A2F-BEB3-CCD8E0A9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40875"/>
            <a:ext cx="9679517" cy="1325563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สรุปผลการสำรวจการเชื่อมโยงการดำเนินงานระหว่าง </a:t>
            </a:r>
            <a:r>
              <a:rPr lang="th-T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 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กับ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Agritech and Innovation Center (AIC)</a:t>
            </a:r>
            <a:r>
              <a:rPr lang="th-TH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: </a:t>
            </a: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ศพก.หลัก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69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แผนภูมิ 6">
            <a:extLst>
              <a:ext uri="{FF2B5EF4-FFF2-40B4-BE49-F238E27FC236}">
                <a16:creationId xmlns:a16="http://schemas.microsoft.com/office/drawing/2014/main" id="{74F1531A-5402-4312-875A-A6F0F3150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229996"/>
              </p:ext>
            </p:extLst>
          </p:nvPr>
        </p:nvGraphicFramePr>
        <p:xfrm>
          <a:off x="6245488" y="1798936"/>
          <a:ext cx="5758129" cy="4796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แผนภูมิ 5">
            <a:extLst>
              <a:ext uri="{FF2B5EF4-FFF2-40B4-BE49-F238E27FC236}">
                <a16:creationId xmlns:a16="http://schemas.microsoft.com/office/drawing/2014/main" id="{63EB2978-DD79-411E-AFDC-4E81348EF7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77970"/>
              </p:ext>
            </p:extLst>
          </p:nvPr>
        </p:nvGraphicFramePr>
        <p:xfrm>
          <a:off x="273997" y="1798936"/>
          <a:ext cx="5758129" cy="4796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กลุ่ม 7"/>
          <p:cNvGrpSpPr/>
          <p:nvPr/>
        </p:nvGrpSpPr>
        <p:grpSpPr>
          <a:xfrm>
            <a:off x="1" y="-12168"/>
            <a:ext cx="12191999" cy="1418058"/>
            <a:chOff x="1" y="-12168"/>
            <a:chExt cx="12191999" cy="1269467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" y="-12168"/>
              <a:ext cx="5269230" cy="1269467"/>
              <a:chOff x="3472376" y="1512597"/>
              <a:chExt cx="6309361" cy="2308860"/>
            </a:xfrm>
          </p:grpSpPr>
          <p:pic>
            <p:nvPicPr>
              <p:cNvPr id="11" name="รูปภาพ 10"/>
              <p:cNvPicPr>
                <a:picLocks noChangeAspect="1"/>
              </p:cNvPicPr>
              <p:nvPr/>
            </p:nvPicPr>
            <p:blipFill rotWithShape="1">
              <a:blip r:embed="rId4"/>
              <a:srcRect l="9188" t="36666" r="10462" b="29666"/>
              <a:stretch/>
            </p:blipFill>
            <p:spPr>
              <a:xfrm>
                <a:off x="3472376" y="1512597"/>
                <a:ext cx="6309361" cy="2308860"/>
              </a:xfrm>
              <a:prstGeom prst="rect">
                <a:avLst/>
              </a:prstGeom>
            </p:spPr>
          </p:pic>
          <p:pic>
            <p:nvPicPr>
              <p:cNvPr id="12" name="Picture 2" descr="C:\Users\payoongsuk\Desktop\PPT\LOGO-ศพก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6676" y="1727367"/>
                <a:ext cx="1863543" cy="190765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สี่เหลี่ยมผืนผ้า 12"/>
              <p:cNvSpPr/>
              <p:nvPr/>
            </p:nvSpPr>
            <p:spPr>
              <a:xfrm>
                <a:off x="5636911" y="1863621"/>
                <a:ext cx="4055729" cy="14053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0" name="สี่เหลี่ยมผืนผ้า 9"/>
            <p:cNvSpPr/>
            <p:nvPr/>
          </p:nvSpPr>
          <p:spPr>
            <a:xfrm>
              <a:off x="5269231" y="0"/>
              <a:ext cx="6922769" cy="12572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DBD5A173-AEE1-4A2F-BEB3-CCD8E0A9F62F}"/>
              </a:ext>
            </a:extLst>
          </p:cNvPr>
          <p:cNvSpPr txBox="1">
            <a:spLocks/>
          </p:cNvSpPr>
          <p:nvPr/>
        </p:nvSpPr>
        <p:spPr>
          <a:xfrm>
            <a:off x="2324100" y="40875"/>
            <a:ext cx="9679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สรุปผลการสำรวจการเชื่อมโยงการดำเนินงานระหว่าง </a:t>
            </a:r>
            <a:r>
              <a:rPr lang="th-T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 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กับ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Agritech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and Innovation Center (AIC)</a:t>
            </a:r>
            <a:r>
              <a:rPr lang="th-TH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: </a:t>
            </a:r>
            <a:r>
              <a:rPr lang="th-T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.หลัก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368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แผนภูมิ 6">
            <a:extLst>
              <a:ext uri="{FF2B5EF4-FFF2-40B4-BE49-F238E27FC236}">
                <a16:creationId xmlns:a16="http://schemas.microsoft.com/office/drawing/2014/main" id="{74F1531A-5402-4312-875A-A6F0F3150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2361278"/>
              </p:ext>
            </p:extLst>
          </p:nvPr>
        </p:nvGraphicFramePr>
        <p:xfrm>
          <a:off x="6035041" y="1840230"/>
          <a:ext cx="6156960" cy="4789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แผนภูมิ 5">
            <a:extLst>
              <a:ext uri="{FF2B5EF4-FFF2-40B4-BE49-F238E27FC236}">
                <a16:creationId xmlns:a16="http://schemas.microsoft.com/office/drawing/2014/main" id="{63EB2978-DD79-411E-AFDC-4E81348EF7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4138557"/>
              </p:ext>
            </p:extLst>
          </p:nvPr>
        </p:nvGraphicFramePr>
        <p:xfrm>
          <a:off x="95458" y="1840230"/>
          <a:ext cx="5795009" cy="4789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กลุ่ม 7"/>
          <p:cNvGrpSpPr/>
          <p:nvPr/>
        </p:nvGrpSpPr>
        <p:grpSpPr>
          <a:xfrm>
            <a:off x="1" y="-12168"/>
            <a:ext cx="12191999" cy="1418058"/>
            <a:chOff x="1" y="-12168"/>
            <a:chExt cx="12191999" cy="1269467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" y="-12168"/>
              <a:ext cx="5269230" cy="1269467"/>
              <a:chOff x="3472376" y="1512597"/>
              <a:chExt cx="6309361" cy="2308860"/>
            </a:xfrm>
          </p:grpSpPr>
          <p:pic>
            <p:nvPicPr>
              <p:cNvPr id="11" name="รูปภาพ 10"/>
              <p:cNvPicPr>
                <a:picLocks noChangeAspect="1"/>
              </p:cNvPicPr>
              <p:nvPr/>
            </p:nvPicPr>
            <p:blipFill rotWithShape="1">
              <a:blip r:embed="rId4"/>
              <a:srcRect l="9188" t="36666" r="10462" b="29666"/>
              <a:stretch/>
            </p:blipFill>
            <p:spPr>
              <a:xfrm>
                <a:off x="3472376" y="1512597"/>
                <a:ext cx="6309361" cy="2308860"/>
              </a:xfrm>
              <a:prstGeom prst="rect">
                <a:avLst/>
              </a:prstGeom>
            </p:spPr>
          </p:pic>
          <p:pic>
            <p:nvPicPr>
              <p:cNvPr id="12" name="Picture 2" descr="C:\Users\payoongsuk\Desktop\PPT\LOGO-ศพก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6676" y="1727367"/>
                <a:ext cx="1863543" cy="190765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สี่เหลี่ยมผืนผ้า 12"/>
              <p:cNvSpPr/>
              <p:nvPr/>
            </p:nvSpPr>
            <p:spPr>
              <a:xfrm>
                <a:off x="5636911" y="1863621"/>
                <a:ext cx="4055729" cy="14053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0" name="สี่เหลี่ยมผืนผ้า 9"/>
            <p:cNvSpPr/>
            <p:nvPr/>
          </p:nvSpPr>
          <p:spPr>
            <a:xfrm>
              <a:off x="5269231" y="0"/>
              <a:ext cx="6922769" cy="12572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DBD5A173-AEE1-4A2F-BEB3-CCD8E0A9F62F}"/>
              </a:ext>
            </a:extLst>
          </p:cNvPr>
          <p:cNvSpPr txBox="1">
            <a:spLocks/>
          </p:cNvSpPr>
          <p:nvPr/>
        </p:nvSpPr>
        <p:spPr>
          <a:xfrm>
            <a:off x="2324100" y="-73339"/>
            <a:ext cx="9679517" cy="1747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สรุปผลการสำรวจการเชื่อมโยงการดำเนินงานระหว่าง </a:t>
            </a:r>
            <a:r>
              <a:rPr lang="th-T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 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กับ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Agritech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and Innovation Center (AIC)</a:t>
            </a:r>
            <a:r>
              <a:rPr lang="th-TH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: </a:t>
            </a:r>
            <a:r>
              <a:rPr lang="th-T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.หลัก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066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แผนภูมิ 5">
            <a:extLst>
              <a:ext uri="{FF2B5EF4-FFF2-40B4-BE49-F238E27FC236}">
                <a16:creationId xmlns:a16="http://schemas.microsoft.com/office/drawing/2014/main" id="{63EB2978-DD79-411E-AFDC-4E81348EF7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330681"/>
              </p:ext>
            </p:extLst>
          </p:nvPr>
        </p:nvGraphicFramePr>
        <p:xfrm>
          <a:off x="506730" y="1848465"/>
          <a:ext cx="8051800" cy="4399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B109870-7CA3-46B3-9C60-52BD2F484FDA}"/>
              </a:ext>
            </a:extLst>
          </p:cNvPr>
          <p:cNvSpPr txBox="1"/>
          <p:nvPr/>
        </p:nvSpPr>
        <p:spPr>
          <a:xfrm>
            <a:off x="8730614" y="1755574"/>
            <a:ext cx="34613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อื่นๆ</a:t>
            </a:r>
            <a:r>
              <a:rPr 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 ได้แก่ กลุ่มส่งเสริมอาชีพ กลุ่มแม่บ้าน </a:t>
            </a:r>
            <a:r>
              <a:rPr lang="th-TH" sz="2800" dirty="0" err="1">
                <a:latin typeface="LilyUPC" panose="020B0604020202020204" pitchFamily="34" charset="-34"/>
                <a:cs typeface="LilyUPC" panose="020B0604020202020204" pitchFamily="34" charset="-34"/>
              </a:rPr>
              <a:t>ศจช</a:t>
            </a:r>
            <a:r>
              <a:rPr 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. กลุ่มเกษตรกร สถาบันเกษตรกร แปลงใหญ่</a:t>
            </a:r>
          </a:p>
          <a:p>
            <a:r>
              <a:rPr 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      อกม. ปศุสัตว์ ประมง </a:t>
            </a:r>
          </a:p>
          <a:p>
            <a:r>
              <a:rPr 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      กลุ่มแม่บ้านเกษตรกร </a:t>
            </a:r>
          </a:p>
          <a:p>
            <a:r>
              <a:rPr 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      ศูนย์จักรพันธ์เพ็ญ</a:t>
            </a:r>
            <a:r>
              <a:rPr lang="th-TH" sz="2800" dirty="0" err="1">
                <a:latin typeface="LilyUPC" panose="020B0604020202020204" pitchFamily="34" charset="-34"/>
                <a:cs typeface="LilyUPC" panose="020B0604020202020204" pitchFamily="34" charset="-34"/>
              </a:rPr>
              <a:t>ศิริ</a:t>
            </a:r>
            <a:r>
              <a:rPr 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</a:p>
          <a:p>
            <a:r>
              <a:rPr 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      ศูนย์ข้าวชุมชน กองทุนข้าว   </a:t>
            </a:r>
          </a:p>
          <a:p>
            <a:r>
              <a:rPr 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      สถาบันการศึกษา อปท. </a:t>
            </a:r>
            <a:r>
              <a:rPr lang="th-TH" sz="2800" dirty="0" err="1">
                <a:latin typeface="LilyUPC" panose="020B0604020202020204" pitchFamily="34" charset="-34"/>
                <a:cs typeface="LilyUPC" panose="020B0604020202020204" pitchFamily="34" charset="-34"/>
              </a:rPr>
              <a:t>พช</a:t>
            </a:r>
            <a:r>
              <a:rPr 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.  </a:t>
            </a:r>
          </a:p>
          <a:p>
            <a:r>
              <a:rPr 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      </a:t>
            </a:r>
            <a:r>
              <a:rPr lang="th-TH" sz="2800" dirty="0" err="1">
                <a:latin typeface="LilyUPC" panose="020B0604020202020204" pitchFamily="34" charset="-34"/>
                <a:cs typeface="LilyUPC" panose="020B0604020202020204" pitchFamily="34" charset="-34"/>
              </a:rPr>
              <a:t>อบต</a:t>
            </a:r>
            <a:r>
              <a:rPr 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. กลุ่มอาชีพ กลุ่มผู้สูงอายุ</a:t>
            </a:r>
            <a:endParaRPr lang="en-US" sz="28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grpSp>
        <p:nvGrpSpPr>
          <p:cNvPr id="7" name="กลุ่ม 6"/>
          <p:cNvGrpSpPr/>
          <p:nvPr/>
        </p:nvGrpSpPr>
        <p:grpSpPr>
          <a:xfrm>
            <a:off x="1" y="-12168"/>
            <a:ext cx="12191999" cy="1418058"/>
            <a:chOff x="1" y="-12168"/>
            <a:chExt cx="12191999" cy="1269467"/>
          </a:xfrm>
        </p:grpSpPr>
        <p:grpSp>
          <p:nvGrpSpPr>
            <p:cNvPr id="8" name="กลุ่ม 7"/>
            <p:cNvGrpSpPr/>
            <p:nvPr/>
          </p:nvGrpSpPr>
          <p:grpSpPr>
            <a:xfrm>
              <a:off x="1" y="-12168"/>
              <a:ext cx="5269230" cy="1269467"/>
              <a:chOff x="3472376" y="1512597"/>
              <a:chExt cx="6309361" cy="2308860"/>
            </a:xfrm>
          </p:grpSpPr>
          <p:pic>
            <p:nvPicPr>
              <p:cNvPr id="10" name="รูปภาพ 9"/>
              <p:cNvPicPr>
                <a:picLocks noChangeAspect="1"/>
              </p:cNvPicPr>
              <p:nvPr/>
            </p:nvPicPr>
            <p:blipFill rotWithShape="1">
              <a:blip r:embed="rId3"/>
              <a:srcRect l="9188" t="36666" r="10462" b="29666"/>
              <a:stretch/>
            </p:blipFill>
            <p:spPr>
              <a:xfrm>
                <a:off x="3472376" y="1512597"/>
                <a:ext cx="6309361" cy="2308860"/>
              </a:xfrm>
              <a:prstGeom prst="rect">
                <a:avLst/>
              </a:prstGeom>
            </p:spPr>
          </p:pic>
          <p:pic>
            <p:nvPicPr>
              <p:cNvPr id="11" name="Picture 2" descr="C:\Users\payoongsuk\Desktop\PPT\LOGO-ศพก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6676" y="1727367"/>
                <a:ext cx="1863543" cy="190765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สี่เหลี่ยมผืนผ้า 11"/>
              <p:cNvSpPr/>
              <p:nvPr/>
            </p:nvSpPr>
            <p:spPr>
              <a:xfrm>
                <a:off x="5636911" y="1863621"/>
                <a:ext cx="4055729" cy="14053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9" name="สี่เหลี่ยมผืนผ้า 8"/>
            <p:cNvSpPr/>
            <p:nvPr/>
          </p:nvSpPr>
          <p:spPr>
            <a:xfrm>
              <a:off x="5269231" y="0"/>
              <a:ext cx="6922769" cy="12572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3" name="ชื่อเรื่อง 1">
            <a:extLst>
              <a:ext uri="{FF2B5EF4-FFF2-40B4-BE49-F238E27FC236}">
                <a16:creationId xmlns:a16="http://schemas.microsoft.com/office/drawing/2014/main" id="{DBD5A173-AEE1-4A2F-BEB3-CCD8E0A9F62F}"/>
              </a:ext>
            </a:extLst>
          </p:cNvPr>
          <p:cNvSpPr txBox="1">
            <a:spLocks/>
          </p:cNvSpPr>
          <p:nvPr/>
        </p:nvSpPr>
        <p:spPr>
          <a:xfrm>
            <a:off x="2324100" y="40875"/>
            <a:ext cx="9679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สรุปผลการสำรวจการเชื่อมโยงการดำเนินงานระหว่าง </a:t>
            </a:r>
            <a:r>
              <a:rPr lang="th-T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 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กับ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Agritech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and Innovation Center (AIC)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: </a:t>
            </a:r>
            <a:r>
              <a:rPr lang="th-T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ศพก</a:t>
            </a: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.หลัก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177039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1297</Words>
  <Application>Microsoft Office PowerPoint</Application>
  <PresentationFormat>แบบจอกว้าง</PresentationFormat>
  <Paragraphs>331</Paragraphs>
  <Slides>18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LilyUPC</vt:lpstr>
      <vt:lpstr>TH SarabunPSK</vt:lpstr>
      <vt:lpstr>Wingdings</vt:lpstr>
      <vt:lpstr>ธีมของ Office</vt:lpstr>
      <vt:lpstr>งานนำเสนอ PowerPoint</vt:lpstr>
      <vt:lpstr>งานนำเสนอ PowerPoint</vt:lpstr>
      <vt:lpstr>สรุปผลการสำรวจการเชื่อมโยงการดำเนินงานระหว่าง ศพก.  กับ Agritech and Innovation Center (AIC) : ศพก.หลัก</vt:lpstr>
      <vt:lpstr>สรุปผลการสำรวจการเชื่อมโยงการดำเนินงานระหว่าง ศพก.  กับ Agritech and Innovation Center (AIC) : ศพก.หลัก</vt:lpstr>
      <vt:lpstr>สรุปผลการสำรวจการเชื่อมโยงการดำเนินงานระหว่าง ศพก.  กับ Agritech and Innovation Center (AIC) : ศพก.หลัก</vt:lpstr>
      <vt:lpstr>สรุปผลการสำรวจการเชื่อมโยงการดำเนินงานระหว่าง ศพก.  กับ Agritech and Innovation Center (AIC) : ศพก.หลัก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สรุปผลการสำรวจการเชื่อมโยงการดำเนินงานระหว่าง ศพก. กับ  Agritech and Innovation Center (AIC)</dc:title>
  <dc:creator>นิลธิตา ฟรอมชัยภูมิ</dc:creator>
  <cp:lastModifiedBy>นิลธิตา ฟรอมชัยภูมิ</cp:lastModifiedBy>
  <cp:revision>51</cp:revision>
  <dcterms:created xsi:type="dcterms:W3CDTF">2021-12-08T03:18:49Z</dcterms:created>
  <dcterms:modified xsi:type="dcterms:W3CDTF">2021-12-09T07:13:58Z</dcterms:modified>
</cp:coreProperties>
</file>